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3"/>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12192000"/>
  <p:notesSz cx="6858000" cy="9144000"/>
  <p:embeddedFontLst>
    <p:embeddedFont>
      <p:font typeface="Century Schoolbook"/>
      <p:regular r:id="rId28"/>
      <p:bold r:id="rId29"/>
      <p:italic r:id="rId30"/>
      <p:boldItalic r:id="rId31"/>
    </p:embeddedFont>
    <p:embeddedFont>
      <p:font typeface="Sorts Mill Goudy"/>
      <p:regular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CenturySchoolbook-regular.fntdata"/><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CenturySchoolbook-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4.xml"/><Relationship Id="rId33" Type="http://schemas.openxmlformats.org/officeDocument/2006/relationships/font" Target="fonts/SortsMillGoudy-italic.fntdata"/><Relationship Id="rId10" Type="http://schemas.openxmlformats.org/officeDocument/2006/relationships/slide" Target="slides/slide3.xml"/><Relationship Id="rId32" Type="http://schemas.openxmlformats.org/officeDocument/2006/relationships/font" Target="fonts/SortsMillGoudy-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93" name="Google Shape;93;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p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 name="Google Shape;99;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7"/>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05" name="Google Shape;105;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1" name="Google Shape;11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19"/>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19"/>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18" name="Google Shape;118;p19"/>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9" name="Google Shape;119;p1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20" name="Google Shape;120;p1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2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1"/>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32" name="Google Shape;13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33" name="Google Shape;133;p2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2"/>
          <p:cNvSpPr/>
          <p:nvPr>
            <p:ph idx="2" type="pic"/>
          </p:nvPr>
        </p:nvSpPr>
        <p:spPr>
          <a:xfrm>
            <a:off x="5183188" y="987427"/>
            <a:ext cx="6172200" cy="4873625"/>
          </a:xfrm>
          <a:prstGeom prst="rect">
            <a:avLst/>
          </a:prstGeom>
          <a:noFill/>
          <a:ln>
            <a:noFill/>
          </a:ln>
        </p:spPr>
      </p:sp>
      <p:sp>
        <p:nvSpPr>
          <p:cNvPr id="139" name="Google Shape;13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40" name="Google Shape;140;p2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2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2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24"/>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2" name="Google Shape;152;p2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7" name="Google Shape;167;p2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Calibri"/>
                <a:ea typeface="Calibri"/>
                <a:cs typeface="Calibri"/>
                <a:sym typeface="Calibri"/>
              </a:defRPr>
            </a:lvl1pPr>
            <a:lvl2pPr indent="0" lvl="1" marL="0" marR="0" algn="r">
              <a:spcBef>
                <a:spcPts val="0"/>
              </a:spcBef>
              <a:buNone/>
              <a:defRPr b="0" i="0" sz="1200" u="none" cap="none" strike="noStrike">
                <a:solidFill>
                  <a:srgbClr val="898989"/>
                </a:solidFill>
                <a:latin typeface="Calibri"/>
                <a:ea typeface="Calibri"/>
                <a:cs typeface="Calibri"/>
                <a:sym typeface="Calibri"/>
              </a:defRPr>
            </a:lvl2pPr>
            <a:lvl3pPr indent="0" lvl="2" marL="0" marR="0" algn="r">
              <a:spcBef>
                <a:spcPts val="0"/>
              </a:spcBef>
              <a:buNone/>
              <a:defRPr b="0" i="0" sz="1200" u="none" cap="none" strike="noStrike">
                <a:solidFill>
                  <a:srgbClr val="898989"/>
                </a:solidFill>
                <a:latin typeface="Calibri"/>
                <a:ea typeface="Calibri"/>
                <a:cs typeface="Calibri"/>
                <a:sym typeface="Calibri"/>
              </a:defRPr>
            </a:lvl3pPr>
            <a:lvl4pPr indent="0" lvl="3" marL="0" marR="0" algn="r">
              <a:spcBef>
                <a:spcPts val="0"/>
              </a:spcBef>
              <a:buNone/>
              <a:defRPr b="0" i="0" sz="1200" u="none" cap="none" strike="noStrike">
                <a:solidFill>
                  <a:srgbClr val="898989"/>
                </a:solidFill>
                <a:latin typeface="Calibri"/>
                <a:ea typeface="Calibri"/>
                <a:cs typeface="Calibri"/>
                <a:sym typeface="Calibri"/>
              </a:defRPr>
            </a:lvl4pPr>
            <a:lvl5pPr indent="0" lvl="4" marL="0" marR="0" algn="r">
              <a:spcBef>
                <a:spcPts val="0"/>
              </a:spcBef>
              <a:buNone/>
              <a:defRPr b="0" i="0" sz="1200" u="none" cap="none" strike="noStrike">
                <a:solidFill>
                  <a:srgbClr val="898989"/>
                </a:solidFill>
                <a:latin typeface="Calibri"/>
                <a:ea typeface="Calibri"/>
                <a:cs typeface="Calibri"/>
                <a:sym typeface="Calibri"/>
              </a:defRPr>
            </a:lvl5pPr>
            <a:lvl6pPr indent="0" lvl="5" marL="0" marR="0" algn="r">
              <a:spcBef>
                <a:spcPts val="0"/>
              </a:spcBef>
              <a:buNone/>
              <a:defRPr b="0" i="0" sz="1200" u="none" cap="none" strike="noStrike">
                <a:solidFill>
                  <a:srgbClr val="898989"/>
                </a:solidFill>
                <a:latin typeface="Calibri"/>
                <a:ea typeface="Calibri"/>
                <a:cs typeface="Calibri"/>
                <a:sym typeface="Calibri"/>
              </a:defRPr>
            </a:lvl6pPr>
            <a:lvl7pPr indent="0" lvl="6" marL="0" marR="0" algn="r">
              <a:spcBef>
                <a:spcPts val="0"/>
              </a:spcBef>
              <a:buNone/>
              <a:defRPr b="0" i="0" sz="1200" u="none" cap="none" strike="noStrike">
                <a:solidFill>
                  <a:srgbClr val="898989"/>
                </a:solidFill>
                <a:latin typeface="Calibri"/>
                <a:ea typeface="Calibri"/>
                <a:cs typeface="Calibri"/>
                <a:sym typeface="Calibri"/>
              </a:defRPr>
            </a:lvl7pPr>
            <a:lvl8pPr indent="0" lvl="7" marL="0" marR="0" algn="r">
              <a:spcBef>
                <a:spcPts val="0"/>
              </a:spcBef>
              <a:buNone/>
              <a:defRPr b="0" i="0" sz="1200" u="none" cap="none" strike="noStrike">
                <a:solidFill>
                  <a:srgbClr val="898989"/>
                </a:solidFill>
                <a:latin typeface="Calibri"/>
                <a:ea typeface="Calibri"/>
                <a:cs typeface="Calibri"/>
                <a:sym typeface="Calibri"/>
              </a:defRPr>
            </a:lvl8pPr>
            <a:lvl9pPr indent="0" lvl="8" marL="0" marR="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28"/>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28"/>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4" name="Google Shape;174;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7" name="Shape 177"/>
        <p:cNvGrpSpPr/>
        <p:nvPr/>
      </p:nvGrpSpPr>
      <p:grpSpPr>
        <a:xfrm>
          <a:off x="0" y="0"/>
          <a:ext cx="0" cy="0"/>
          <a:chOff x="0" y="0"/>
          <a:chExt cx="0" cy="0"/>
        </a:xfrm>
      </p:grpSpPr>
      <p:sp>
        <p:nvSpPr>
          <p:cNvPr id="178" name="Google Shape;178;p2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 name="Google Shape;179;p2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0" name="Google Shape;180;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3" name="Shape 183"/>
        <p:cNvGrpSpPr/>
        <p:nvPr/>
      </p:nvGrpSpPr>
      <p:grpSpPr>
        <a:xfrm>
          <a:off x="0" y="0"/>
          <a:ext cx="0" cy="0"/>
          <a:chOff x="0" y="0"/>
          <a:chExt cx="0" cy="0"/>
        </a:xfrm>
      </p:grpSpPr>
      <p:sp>
        <p:nvSpPr>
          <p:cNvPr id="184" name="Google Shape;184;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3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6" name="Google Shape;186;p3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7" name="Google Shape;187;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0" name="Shape 190"/>
        <p:cNvGrpSpPr/>
        <p:nvPr/>
      </p:nvGrpSpPr>
      <p:grpSpPr>
        <a:xfrm>
          <a:off x="0" y="0"/>
          <a:ext cx="0" cy="0"/>
          <a:chOff x="0" y="0"/>
          <a:chExt cx="0" cy="0"/>
        </a:xfrm>
      </p:grpSpPr>
      <p:sp>
        <p:nvSpPr>
          <p:cNvPr id="191" name="Google Shape;191;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3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3" name="Google Shape;193;p3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4" name="Google Shape;194;p3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5" name="Google Shape;195;p3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6" name="Google Shape;196;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9" name="Shape 199"/>
        <p:cNvGrpSpPr/>
        <p:nvPr/>
      </p:nvGrpSpPr>
      <p:grpSpPr>
        <a:xfrm>
          <a:off x="0" y="0"/>
          <a:ext cx="0" cy="0"/>
          <a:chOff x="0" y="0"/>
          <a:chExt cx="0" cy="0"/>
        </a:xfrm>
      </p:grpSpPr>
      <p:sp>
        <p:nvSpPr>
          <p:cNvPr id="200" name="Google Shape;200;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1" name="Google Shape;201;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4" name="Shape 204"/>
        <p:cNvGrpSpPr/>
        <p:nvPr/>
      </p:nvGrpSpPr>
      <p:grpSpPr>
        <a:xfrm>
          <a:off x="0" y="0"/>
          <a:ext cx="0" cy="0"/>
          <a:chOff x="0" y="0"/>
          <a:chExt cx="0" cy="0"/>
        </a:xfrm>
      </p:grpSpPr>
      <p:sp>
        <p:nvSpPr>
          <p:cNvPr id="205" name="Google Shape;205;p3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6" name="Google Shape;206;p3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07" name="Google Shape;207;p3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08" name="Google Shape;208;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1" name="Shape 211"/>
        <p:cNvGrpSpPr/>
        <p:nvPr/>
      </p:nvGrpSpPr>
      <p:grpSpPr>
        <a:xfrm>
          <a:off x="0" y="0"/>
          <a:ext cx="0" cy="0"/>
          <a:chOff x="0" y="0"/>
          <a:chExt cx="0" cy="0"/>
        </a:xfrm>
      </p:grpSpPr>
      <p:sp>
        <p:nvSpPr>
          <p:cNvPr id="212" name="Google Shape;212;p3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34"/>
          <p:cNvSpPr/>
          <p:nvPr>
            <p:ph idx="2" type="pic"/>
          </p:nvPr>
        </p:nvSpPr>
        <p:spPr>
          <a:xfrm>
            <a:off x="2389717" y="612775"/>
            <a:ext cx="7315200" cy="4114800"/>
          </a:xfrm>
          <a:prstGeom prst="rect">
            <a:avLst/>
          </a:prstGeom>
          <a:noFill/>
          <a:ln>
            <a:noFill/>
          </a:ln>
        </p:spPr>
      </p:sp>
      <p:sp>
        <p:nvSpPr>
          <p:cNvPr id="214" name="Google Shape;214;p3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5" name="Google Shape;215;p3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3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8" name="Shape 218"/>
        <p:cNvGrpSpPr/>
        <p:nvPr/>
      </p:nvGrpSpPr>
      <p:grpSpPr>
        <a:xfrm>
          <a:off x="0" y="0"/>
          <a:ext cx="0" cy="0"/>
          <a:chOff x="0" y="0"/>
          <a:chExt cx="0" cy="0"/>
        </a:xfrm>
      </p:grpSpPr>
      <p:sp>
        <p:nvSpPr>
          <p:cNvPr id="219" name="Google Shape;219;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0" name="Google Shape;220;p3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1" name="Google Shape;221;p3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4" name="Shape 224"/>
        <p:cNvGrpSpPr/>
        <p:nvPr/>
      </p:nvGrpSpPr>
      <p:grpSpPr>
        <a:xfrm>
          <a:off x="0" y="0"/>
          <a:ext cx="0" cy="0"/>
          <a:chOff x="0" y="0"/>
          <a:chExt cx="0" cy="0"/>
        </a:xfrm>
      </p:grpSpPr>
      <p:sp>
        <p:nvSpPr>
          <p:cNvPr id="225" name="Google Shape;225;p3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6" name="Google Shape;226;p3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7" name="Google Shape;227;p3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98989"/>
                </a:solidFill>
                <a:latin typeface="Calibri"/>
                <a:ea typeface="Calibri"/>
                <a:cs typeface="Calibri"/>
                <a:sym typeface="Calibri"/>
              </a:defRPr>
            </a:lvl1pPr>
            <a:lvl2pPr indent="0" lvl="1" marL="0" marR="0" algn="r">
              <a:spcBef>
                <a:spcPts val="0"/>
              </a:spcBef>
              <a:buNone/>
              <a:defRPr sz="1200">
                <a:solidFill>
                  <a:srgbClr val="898989"/>
                </a:solidFill>
                <a:latin typeface="Calibri"/>
                <a:ea typeface="Calibri"/>
                <a:cs typeface="Calibri"/>
                <a:sym typeface="Calibri"/>
              </a:defRPr>
            </a:lvl2pPr>
            <a:lvl3pPr indent="0" lvl="2" marL="0" marR="0" algn="r">
              <a:spcBef>
                <a:spcPts val="0"/>
              </a:spcBef>
              <a:buNone/>
              <a:defRPr sz="1200">
                <a:solidFill>
                  <a:srgbClr val="898989"/>
                </a:solidFill>
                <a:latin typeface="Calibri"/>
                <a:ea typeface="Calibri"/>
                <a:cs typeface="Calibri"/>
                <a:sym typeface="Calibri"/>
              </a:defRPr>
            </a:lvl3pPr>
            <a:lvl4pPr indent="0" lvl="3" marL="0" marR="0" algn="r">
              <a:spcBef>
                <a:spcPts val="0"/>
              </a:spcBef>
              <a:buNone/>
              <a:defRPr sz="1200">
                <a:solidFill>
                  <a:srgbClr val="898989"/>
                </a:solidFill>
                <a:latin typeface="Calibri"/>
                <a:ea typeface="Calibri"/>
                <a:cs typeface="Calibri"/>
                <a:sym typeface="Calibri"/>
              </a:defRPr>
            </a:lvl4pPr>
            <a:lvl5pPr indent="0" lvl="4" marL="0" marR="0" algn="r">
              <a:spcBef>
                <a:spcPts val="0"/>
              </a:spcBef>
              <a:buNone/>
              <a:defRPr sz="1200">
                <a:solidFill>
                  <a:srgbClr val="898989"/>
                </a:solidFill>
                <a:latin typeface="Calibri"/>
                <a:ea typeface="Calibri"/>
                <a:cs typeface="Calibri"/>
                <a:sym typeface="Calibri"/>
              </a:defRPr>
            </a:lvl5pPr>
            <a:lvl6pPr indent="0" lvl="5" marL="0" marR="0" algn="r">
              <a:spcBef>
                <a:spcPts val="0"/>
              </a:spcBef>
              <a:buNone/>
              <a:defRPr sz="1200">
                <a:solidFill>
                  <a:srgbClr val="898989"/>
                </a:solidFill>
                <a:latin typeface="Calibri"/>
                <a:ea typeface="Calibri"/>
                <a:cs typeface="Calibri"/>
                <a:sym typeface="Calibri"/>
              </a:defRPr>
            </a:lvl6pPr>
            <a:lvl7pPr indent="0" lvl="6" marL="0" marR="0" algn="r">
              <a:spcBef>
                <a:spcPts val="0"/>
              </a:spcBef>
              <a:buNone/>
              <a:defRPr sz="1200">
                <a:solidFill>
                  <a:srgbClr val="898989"/>
                </a:solidFill>
                <a:latin typeface="Calibri"/>
                <a:ea typeface="Calibri"/>
                <a:cs typeface="Calibri"/>
                <a:sym typeface="Calibri"/>
              </a:defRPr>
            </a:lvl7pPr>
            <a:lvl8pPr indent="0" lvl="7" marL="0" marR="0" algn="r">
              <a:spcBef>
                <a:spcPts val="0"/>
              </a:spcBef>
              <a:buNone/>
              <a:defRPr sz="1200">
                <a:solidFill>
                  <a:srgbClr val="898989"/>
                </a:solidFill>
                <a:latin typeface="Calibri"/>
                <a:ea typeface="Calibri"/>
                <a:cs typeface="Calibri"/>
                <a:sym typeface="Calibri"/>
              </a:defRPr>
            </a:lvl8pPr>
            <a:lvl9pPr indent="0" lvl="8" marL="0" marR="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6" name="Shape 236"/>
        <p:cNvGrpSpPr/>
        <p:nvPr/>
      </p:nvGrpSpPr>
      <p:grpSpPr>
        <a:xfrm>
          <a:off x="0" y="0"/>
          <a:ext cx="0" cy="0"/>
          <a:chOff x="0" y="0"/>
          <a:chExt cx="0" cy="0"/>
        </a:xfrm>
      </p:grpSpPr>
      <p:sp>
        <p:nvSpPr>
          <p:cNvPr id="237" name="Google Shape;237;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8" name="Google Shape;238;p3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9" name="Google Shape;239;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400" u="none" cap="none" strike="noStrike">
                <a:solidFill>
                  <a:schemeClr val="dk1"/>
                </a:solidFill>
                <a:latin typeface="Arial"/>
                <a:ea typeface="Arial"/>
                <a:cs typeface="Arial"/>
                <a:sym typeface="Arial"/>
              </a:defRPr>
            </a:lvl1pPr>
            <a:lvl2pPr indent="0" lvl="1" marL="0" algn="r">
              <a:spcBef>
                <a:spcPts val="0"/>
              </a:spcBef>
              <a:buNone/>
              <a:defRPr b="0" i="0" sz="1400" u="none" cap="none" strike="noStrike">
                <a:solidFill>
                  <a:schemeClr val="dk1"/>
                </a:solidFill>
                <a:latin typeface="Arial"/>
                <a:ea typeface="Arial"/>
                <a:cs typeface="Arial"/>
                <a:sym typeface="Arial"/>
              </a:defRPr>
            </a:lvl2pPr>
            <a:lvl3pPr indent="0" lvl="2" marL="0" algn="r">
              <a:spcBef>
                <a:spcPts val="0"/>
              </a:spcBef>
              <a:buNone/>
              <a:defRPr b="0" i="0" sz="1400" u="none" cap="none" strike="noStrike">
                <a:solidFill>
                  <a:schemeClr val="dk1"/>
                </a:solidFill>
                <a:latin typeface="Arial"/>
                <a:ea typeface="Arial"/>
                <a:cs typeface="Arial"/>
                <a:sym typeface="Arial"/>
              </a:defRPr>
            </a:lvl3pPr>
            <a:lvl4pPr indent="0" lvl="3" marL="0" algn="r">
              <a:spcBef>
                <a:spcPts val="0"/>
              </a:spcBef>
              <a:buNone/>
              <a:defRPr b="0" i="0" sz="1400" u="none" cap="none" strike="noStrike">
                <a:solidFill>
                  <a:schemeClr val="dk1"/>
                </a:solidFill>
                <a:latin typeface="Arial"/>
                <a:ea typeface="Arial"/>
                <a:cs typeface="Arial"/>
                <a:sym typeface="Arial"/>
              </a:defRPr>
            </a:lvl4pPr>
            <a:lvl5pPr indent="0" lvl="4" marL="0" algn="r">
              <a:spcBef>
                <a:spcPts val="0"/>
              </a:spcBef>
              <a:buNone/>
              <a:defRPr b="0" i="0" sz="1400" u="none" cap="none" strike="noStrike">
                <a:solidFill>
                  <a:schemeClr val="dk1"/>
                </a:solidFill>
                <a:latin typeface="Arial"/>
                <a:ea typeface="Arial"/>
                <a:cs typeface="Arial"/>
                <a:sym typeface="Arial"/>
              </a:defRPr>
            </a:lvl5pPr>
            <a:lvl6pPr indent="0" lvl="5" marL="0" algn="r">
              <a:spcBef>
                <a:spcPts val="0"/>
              </a:spcBef>
              <a:buNone/>
              <a:defRPr b="0" i="0" sz="1400" u="none" cap="none" strike="noStrike">
                <a:solidFill>
                  <a:schemeClr val="dk1"/>
                </a:solidFill>
                <a:latin typeface="Arial"/>
                <a:ea typeface="Arial"/>
                <a:cs typeface="Arial"/>
                <a:sym typeface="Arial"/>
              </a:defRPr>
            </a:lvl6pPr>
            <a:lvl7pPr indent="0" lvl="6" marL="0" algn="r">
              <a:spcBef>
                <a:spcPts val="0"/>
              </a:spcBef>
              <a:buNone/>
              <a:defRPr b="0" i="0" sz="1400" u="none" cap="none" strike="noStrike">
                <a:solidFill>
                  <a:schemeClr val="dk1"/>
                </a:solidFill>
                <a:latin typeface="Arial"/>
                <a:ea typeface="Arial"/>
                <a:cs typeface="Arial"/>
                <a:sym typeface="Arial"/>
              </a:defRPr>
            </a:lvl7pPr>
            <a:lvl8pPr indent="0" lvl="7" marL="0" algn="r">
              <a:spcBef>
                <a:spcPts val="0"/>
              </a:spcBef>
              <a:buNone/>
              <a:defRPr b="0" i="0" sz="1400" u="none" cap="none" strike="noStrike">
                <a:solidFill>
                  <a:schemeClr val="dk1"/>
                </a:solidFill>
                <a:latin typeface="Arial"/>
                <a:ea typeface="Arial"/>
                <a:cs typeface="Arial"/>
                <a:sym typeface="Arial"/>
              </a:defRPr>
            </a:lvl8pPr>
            <a:lvl9pPr indent="0" lvl="8" mar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2" name="Shape 242"/>
        <p:cNvGrpSpPr/>
        <p:nvPr/>
      </p:nvGrpSpPr>
      <p:grpSpPr>
        <a:xfrm>
          <a:off x="0" y="0"/>
          <a:ext cx="0" cy="0"/>
          <a:chOff x="0" y="0"/>
          <a:chExt cx="0" cy="0"/>
        </a:xfrm>
      </p:grpSpPr>
      <p:sp>
        <p:nvSpPr>
          <p:cNvPr id="243" name="Google Shape;243;p3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40"/>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8" name="Google Shape;248;p40"/>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49" name="Google Shape;249;p4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4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4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2" name="Shape 252"/>
        <p:cNvGrpSpPr/>
        <p:nvPr/>
      </p:nvGrpSpPr>
      <p:grpSpPr>
        <a:xfrm>
          <a:off x="0" y="0"/>
          <a:ext cx="0" cy="0"/>
          <a:chOff x="0" y="0"/>
          <a:chExt cx="0" cy="0"/>
        </a:xfrm>
      </p:grpSpPr>
      <p:sp>
        <p:nvSpPr>
          <p:cNvPr id="253" name="Google Shape;253;p4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4" name="Google Shape;254;p4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55" name="Google Shape;255;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8" name="Shape 258"/>
        <p:cNvGrpSpPr/>
        <p:nvPr/>
      </p:nvGrpSpPr>
      <p:grpSpPr>
        <a:xfrm>
          <a:off x="0" y="0"/>
          <a:ext cx="0" cy="0"/>
          <a:chOff x="0" y="0"/>
          <a:chExt cx="0" cy="0"/>
        </a:xfrm>
      </p:grpSpPr>
      <p:sp>
        <p:nvSpPr>
          <p:cNvPr id="259" name="Google Shape;259;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0" name="Google Shape;260;p4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1" name="Google Shape;261;p4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2" name="Google Shape;262;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5" name="Shape 265"/>
        <p:cNvGrpSpPr/>
        <p:nvPr/>
      </p:nvGrpSpPr>
      <p:grpSpPr>
        <a:xfrm>
          <a:off x="0" y="0"/>
          <a:ext cx="0" cy="0"/>
          <a:chOff x="0" y="0"/>
          <a:chExt cx="0" cy="0"/>
        </a:xfrm>
      </p:grpSpPr>
      <p:sp>
        <p:nvSpPr>
          <p:cNvPr id="266" name="Google Shape;266;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7" name="Google Shape;267;p4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68" name="Google Shape;268;p4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69" name="Google Shape;269;p4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0" name="Google Shape;270;p4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1" name="Google Shape;271;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4" name="Shape 274"/>
        <p:cNvGrpSpPr/>
        <p:nvPr/>
      </p:nvGrpSpPr>
      <p:grpSpPr>
        <a:xfrm>
          <a:off x="0" y="0"/>
          <a:ext cx="0" cy="0"/>
          <a:chOff x="0" y="0"/>
          <a:chExt cx="0" cy="0"/>
        </a:xfrm>
      </p:grpSpPr>
      <p:sp>
        <p:nvSpPr>
          <p:cNvPr id="275" name="Google Shape;275;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6" name="Google Shape;276;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9" name="Shape 279"/>
        <p:cNvGrpSpPr/>
        <p:nvPr/>
      </p:nvGrpSpPr>
      <p:grpSpPr>
        <a:xfrm>
          <a:off x="0" y="0"/>
          <a:ext cx="0" cy="0"/>
          <a:chOff x="0" y="0"/>
          <a:chExt cx="0" cy="0"/>
        </a:xfrm>
      </p:grpSpPr>
      <p:sp>
        <p:nvSpPr>
          <p:cNvPr id="280" name="Google Shape;280;p4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1" name="Google Shape;281;p4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82" name="Google Shape;282;p4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83" name="Google Shape;283;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86" name="Shape 286"/>
        <p:cNvGrpSpPr/>
        <p:nvPr/>
      </p:nvGrpSpPr>
      <p:grpSpPr>
        <a:xfrm>
          <a:off x="0" y="0"/>
          <a:ext cx="0" cy="0"/>
          <a:chOff x="0" y="0"/>
          <a:chExt cx="0" cy="0"/>
        </a:xfrm>
      </p:grpSpPr>
      <p:sp>
        <p:nvSpPr>
          <p:cNvPr id="287" name="Google Shape;287;p4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8" name="Google Shape;288;p46"/>
          <p:cNvSpPr/>
          <p:nvPr>
            <p:ph idx="2" type="pic"/>
          </p:nvPr>
        </p:nvSpPr>
        <p:spPr>
          <a:xfrm>
            <a:off x="2389717" y="612775"/>
            <a:ext cx="7315200" cy="4114800"/>
          </a:xfrm>
          <a:prstGeom prst="rect">
            <a:avLst/>
          </a:prstGeom>
          <a:noFill/>
          <a:ln>
            <a:noFill/>
          </a:ln>
        </p:spPr>
      </p:sp>
      <p:sp>
        <p:nvSpPr>
          <p:cNvPr id="289" name="Google Shape;289;p4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90" name="Google Shape;290;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3" name="Shape 293"/>
        <p:cNvGrpSpPr/>
        <p:nvPr/>
      </p:nvGrpSpPr>
      <p:grpSpPr>
        <a:xfrm>
          <a:off x="0" y="0"/>
          <a:ext cx="0" cy="0"/>
          <a:chOff x="0" y="0"/>
          <a:chExt cx="0" cy="0"/>
        </a:xfrm>
      </p:grpSpPr>
      <p:sp>
        <p:nvSpPr>
          <p:cNvPr id="294" name="Google Shape;294;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5" name="Google Shape;295;p4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6" name="Google Shape;296;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9" name="Shape 299"/>
        <p:cNvGrpSpPr/>
        <p:nvPr/>
      </p:nvGrpSpPr>
      <p:grpSpPr>
        <a:xfrm>
          <a:off x="0" y="0"/>
          <a:ext cx="0" cy="0"/>
          <a:chOff x="0" y="0"/>
          <a:chExt cx="0" cy="0"/>
        </a:xfrm>
      </p:grpSpPr>
      <p:sp>
        <p:nvSpPr>
          <p:cNvPr id="300" name="Google Shape;300;p48"/>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1" name="Google Shape;301;p48"/>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2" name="Google Shape;302;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chemeClr val="dk1"/>
                </a:solidFill>
                <a:latin typeface="Arial"/>
                <a:ea typeface="Arial"/>
                <a:cs typeface="Arial"/>
                <a:sym typeface="Arial"/>
              </a:defRPr>
            </a:lvl1pPr>
            <a:lvl2pPr indent="0" lvl="1" marL="0" algn="r">
              <a:spcBef>
                <a:spcPts val="0"/>
              </a:spcBef>
              <a:buNone/>
              <a:defRPr sz="1400">
                <a:solidFill>
                  <a:schemeClr val="dk1"/>
                </a:solidFill>
                <a:latin typeface="Arial"/>
                <a:ea typeface="Arial"/>
                <a:cs typeface="Arial"/>
                <a:sym typeface="Arial"/>
              </a:defRPr>
            </a:lvl2pPr>
            <a:lvl3pPr indent="0" lvl="2" marL="0" algn="r">
              <a:spcBef>
                <a:spcPts val="0"/>
              </a:spcBef>
              <a:buNone/>
              <a:defRPr sz="1400">
                <a:solidFill>
                  <a:schemeClr val="dk1"/>
                </a:solidFill>
                <a:latin typeface="Arial"/>
                <a:ea typeface="Arial"/>
                <a:cs typeface="Arial"/>
                <a:sym typeface="Arial"/>
              </a:defRPr>
            </a:lvl3pPr>
            <a:lvl4pPr indent="0" lvl="3" marL="0" algn="r">
              <a:spcBef>
                <a:spcPts val="0"/>
              </a:spcBef>
              <a:buNone/>
              <a:defRPr sz="1400">
                <a:solidFill>
                  <a:schemeClr val="dk1"/>
                </a:solidFill>
                <a:latin typeface="Arial"/>
                <a:ea typeface="Arial"/>
                <a:cs typeface="Arial"/>
                <a:sym typeface="Arial"/>
              </a:defRPr>
            </a:lvl4pPr>
            <a:lvl5pPr indent="0" lvl="4" marL="0" algn="r">
              <a:spcBef>
                <a:spcPts val="0"/>
              </a:spcBef>
              <a:buNone/>
              <a:defRPr sz="1400">
                <a:solidFill>
                  <a:schemeClr val="dk1"/>
                </a:solidFill>
                <a:latin typeface="Arial"/>
                <a:ea typeface="Arial"/>
                <a:cs typeface="Arial"/>
                <a:sym typeface="Arial"/>
              </a:defRPr>
            </a:lvl5pPr>
            <a:lvl6pPr indent="0" lvl="5" marL="0" algn="r">
              <a:spcBef>
                <a:spcPts val="0"/>
              </a:spcBef>
              <a:buNone/>
              <a:defRPr sz="1400">
                <a:solidFill>
                  <a:schemeClr val="dk1"/>
                </a:solidFill>
                <a:latin typeface="Arial"/>
                <a:ea typeface="Arial"/>
                <a:cs typeface="Arial"/>
                <a:sym typeface="Arial"/>
              </a:defRPr>
            </a:lvl6pPr>
            <a:lvl7pPr indent="0" lvl="6" marL="0" algn="r">
              <a:spcBef>
                <a:spcPts val="0"/>
              </a:spcBef>
              <a:buNone/>
              <a:defRPr sz="1400">
                <a:solidFill>
                  <a:schemeClr val="dk1"/>
                </a:solidFill>
                <a:latin typeface="Arial"/>
                <a:ea typeface="Arial"/>
                <a:cs typeface="Arial"/>
                <a:sym typeface="Arial"/>
              </a:defRPr>
            </a:lvl7pPr>
            <a:lvl8pPr indent="0" lvl="7" marL="0" algn="r">
              <a:spcBef>
                <a:spcPts val="0"/>
              </a:spcBef>
              <a:buNone/>
              <a:defRPr sz="1400">
                <a:solidFill>
                  <a:schemeClr val="dk1"/>
                </a:solidFill>
                <a:latin typeface="Arial"/>
                <a:ea typeface="Arial"/>
                <a:cs typeface="Arial"/>
                <a:sym typeface="Arial"/>
              </a:defRPr>
            </a:lvl8pPr>
            <a:lvl9pPr indent="0" lvl="8" marL="0" algn="r">
              <a:spcBef>
                <a:spcPts val="0"/>
              </a:spcBef>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7" name="Google Shape;157;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Google Shape;158;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Google Shape;159;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Google Shape;160;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Calibri"/>
                <a:ea typeface="Calibri"/>
                <a:cs typeface="Calibri"/>
                <a:sym typeface="Calibri"/>
              </a:defRPr>
            </a:lvl1pPr>
            <a:lvl2pPr indent="0" lvl="1" marL="0" marR="0" rtl="0" algn="r">
              <a:spcBef>
                <a:spcPts val="0"/>
              </a:spcBef>
              <a:buNone/>
              <a:defRPr b="0" i="0" sz="1200" u="none" cap="none" strike="noStrike">
                <a:solidFill>
                  <a:srgbClr val="898989"/>
                </a:solidFill>
                <a:latin typeface="Calibri"/>
                <a:ea typeface="Calibri"/>
                <a:cs typeface="Calibri"/>
                <a:sym typeface="Calibri"/>
              </a:defRPr>
            </a:lvl2pPr>
            <a:lvl3pPr indent="0" lvl="2" marL="0" marR="0" rtl="0" algn="r">
              <a:spcBef>
                <a:spcPts val="0"/>
              </a:spcBef>
              <a:buNone/>
              <a:defRPr b="0" i="0" sz="1200" u="none" cap="none" strike="noStrike">
                <a:solidFill>
                  <a:srgbClr val="898989"/>
                </a:solidFill>
                <a:latin typeface="Calibri"/>
                <a:ea typeface="Calibri"/>
                <a:cs typeface="Calibri"/>
                <a:sym typeface="Calibri"/>
              </a:defRPr>
            </a:lvl3pPr>
            <a:lvl4pPr indent="0" lvl="3" marL="0" marR="0" rtl="0" algn="r">
              <a:spcBef>
                <a:spcPts val="0"/>
              </a:spcBef>
              <a:buNone/>
              <a:defRPr b="0" i="0" sz="1200" u="none" cap="none" strike="noStrike">
                <a:solidFill>
                  <a:srgbClr val="898989"/>
                </a:solidFill>
                <a:latin typeface="Calibri"/>
                <a:ea typeface="Calibri"/>
                <a:cs typeface="Calibri"/>
                <a:sym typeface="Calibri"/>
              </a:defRPr>
            </a:lvl4pPr>
            <a:lvl5pPr indent="0" lvl="4" marL="0" marR="0" rtl="0" algn="r">
              <a:spcBef>
                <a:spcPts val="0"/>
              </a:spcBef>
              <a:buNone/>
              <a:defRPr b="0" i="0" sz="1200" u="none" cap="none" strike="noStrike">
                <a:solidFill>
                  <a:srgbClr val="898989"/>
                </a:solidFill>
                <a:latin typeface="Calibri"/>
                <a:ea typeface="Calibri"/>
                <a:cs typeface="Calibri"/>
                <a:sym typeface="Calibri"/>
              </a:defRPr>
            </a:lvl5pPr>
            <a:lvl6pPr indent="0" lvl="5" marL="0" marR="0" rtl="0" algn="r">
              <a:spcBef>
                <a:spcPts val="0"/>
              </a:spcBef>
              <a:buNone/>
              <a:defRPr b="0" i="0" sz="1200" u="none" cap="none" strike="noStrike">
                <a:solidFill>
                  <a:srgbClr val="898989"/>
                </a:solidFill>
                <a:latin typeface="Calibri"/>
                <a:ea typeface="Calibri"/>
                <a:cs typeface="Calibri"/>
                <a:sym typeface="Calibri"/>
              </a:defRPr>
            </a:lvl6pPr>
            <a:lvl7pPr indent="0" lvl="6" marL="0" marR="0" rtl="0" algn="r">
              <a:spcBef>
                <a:spcPts val="0"/>
              </a:spcBef>
              <a:buNone/>
              <a:defRPr b="0" i="0" sz="1200" u="none" cap="none" strike="noStrike">
                <a:solidFill>
                  <a:srgbClr val="898989"/>
                </a:solidFill>
                <a:latin typeface="Calibri"/>
                <a:ea typeface="Calibri"/>
                <a:cs typeface="Calibri"/>
                <a:sym typeface="Calibri"/>
              </a:defRPr>
            </a:lvl7pPr>
            <a:lvl8pPr indent="0" lvl="7" marL="0" marR="0" rtl="0" algn="r">
              <a:spcBef>
                <a:spcPts val="0"/>
              </a:spcBef>
              <a:buNone/>
              <a:defRPr b="0" i="0" sz="1200" u="none" cap="none" strike="noStrike">
                <a:solidFill>
                  <a:srgbClr val="898989"/>
                </a:solidFill>
                <a:latin typeface="Calibri"/>
                <a:ea typeface="Calibri"/>
                <a:cs typeface="Calibri"/>
                <a:sym typeface="Calibri"/>
              </a:defRPr>
            </a:lvl8pPr>
            <a:lvl9pPr indent="0" lvl="8" marL="0" marR="0" rtl="0" algn="r">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32" name="Google Shape;232;p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3" name="Google Shape;233;p3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4" name="Google Shape;234;p3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5" name="Google Shape;235;p3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400" u="none" cap="none" strike="noStrike">
                <a:solidFill>
                  <a:schemeClr val="dk1"/>
                </a:solidFill>
                <a:latin typeface="Arial"/>
                <a:ea typeface="Arial"/>
                <a:cs typeface="Arial"/>
                <a:sym typeface="Arial"/>
              </a:defRPr>
            </a:lvl1pPr>
            <a:lvl2pPr indent="0" lvl="1" marL="0" marR="0" rtl="0" algn="r">
              <a:spcBef>
                <a:spcPts val="0"/>
              </a:spcBef>
              <a:buNone/>
              <a:defRPr b="0" i="0" sz="1400" u="none" cap="none" strike="noStrike">
                <a:solidFill>
                  <a:schemeClr val="dk1"/>
                </a:solidFill>
                <a:latin typeface="Arial"/>
                <a:ea typeface="Arial"/>
                <a:cs typeface="Arial"/>
                <a:sym typeface="Arial"/>
              </a:defRPr>
            </a:lvl2pPr>
            <a:lvl3pPr indent="0" lvl="2" marL="0" marR="0" rtl="0" algn="r">
              <a:spcBef>
                <a:spcPts val="0"/>
              </a:spcBef>
              <a:buNone/>
              <a:defRPr b="0" i="0" sz="1400" u="none" cap="none" strike="noStrike">
                <a:solidFill>
                  <a:schemeClr val="dk1"/>
                </a:solidFill>
                <a:latin typeface="Arial"/>
                <a:ea typeface="Arial"/>
                <a:cs typeface="Arial"/>
                <a:sym typeface="Arial"/>
              </a:defRPr>
            </a:lvl3pPr>
            <a:lvl4pPr indent="0" lvl="3" marL="0" marR="0" rtl="0" algn="r">
              <a:spcBef>
                <a:spcPts val="0"/>
              </a:spcBef>
              <a:buNone/>
              <a:defRPr b="0" i="0" sz="1400" u="none" cap="none" strike="noStrike">
                <a:solidFill>
                  <a:schemeClr val="dk1"/>
                </a:solidFill>
                <a:latin typeface="Arial"/>
                <a:ea typeface="Arial"/>
                <a:cs typeface="Arial"/>
                <a:sym typeface="Arial"/>
              </a:defRPr>
            </a:lvl4pPr>
            <a:lvl5pPr indent="0" lvl="4" marL="0" marR="0" rtl="0" algn="r">
              <a:spcBef>
                <a:spcPts val="0"/>
              </a:spcBef>
              <a:buNone/>
              <a:defRPr b="0" i="0" sz="1400" u="none" cap="none" strike="noStrike">
                <a:solidFill>
                  <a:schemeClr val="dk1"/>
                </a:solidFill>
                <a:latin typeface="Arial"/>
                <a:ea typeface="Arial"/>
                <a:cs typeface="Arial"/>
                <a:sym typeface="Arial"/>
              </a:defRPr>
            </a:lvl5pPr>
            <a:lvl6pPr indent="0" lvl="5" marL="0" marR="0" rtl="0" algn="r">
              <a:spcBef>
                <a:spcPts val="0"/>
              </a:spcBef>
              <a:buNone/>
              <a:defRPr b="0" i="0" sz="1400" u="none" cap="none" strike="noStrike">
                <a:solidFill>
                  <a:schemeClr val="dk1"/>
                </a:solidFill>
                <a:latin typeface="Arial"/>
                <a:ea typeface="Arial"/>
                <a:cs typeface="Arial"/>
                <a:sym typeface="Arial"/>
              </a:defRPr>
            </a:lvl6pPr>
            <a:lvl7pPr indent="0" lvl="6" marL="0" marR="0" rtl="0" algn="r">
              <a:spcBef>
                <a:spcPts val="0"/>
              </a:spcBef>
              <a:buNone/>
              <a:defRPr b="0" i="0" sz="1400" u="none" cap="none" strike="noStrike">
                <a:solidFill>
                  <a:schemeClr val="dk1"/>
                </a:solidFill>
                <a:latin typeface="Arial"/>
                <a:ea typeface="Arial"/>
                <a:cs typeface="Arial"/>
                <a:sym typeface="Arial"/>
              </a:defRPr>
            </a:lvl7pPr>
            <a:lvl8pPr indent="0" lvl="7" marL="0" marR="0" rtl="0" algn="r">
              <a:spcBef>
                <a:spcPts val="0"/>
              </a:spcBef>
              <a:buNone/>
              <a:defRPr b="0" i="0" sz="1400" u="none" cap="none" strike="noStrike">
                <a:solidFill>
                  <a:schemeClr val="dk1"/>
                </a:solidFill>
                <a:latin typeface="Arial"/>
                <a:ea typeface="Arial"/>
                <a:cs typeface="Arial"/>
                <a:sym typeface="Arial"/>
              </a:defRPr>
            </a:lvl8pPr>
            <a:lvl9pPr indent="0" lvl="8" marL="0" marR="0" rtl="0" algn="r">
              <a:spcBef>
                <a:spcPts val="0"/>
              </a:spcBef>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bing.com/images/search?view=detailV2&amp;ccid=1Ld3X5XS&amp;id=733EC56A97B718DCC48BF4C5F98787290910A8B0&amp;thid=OIP.5CEJyoxsC9PwlkAKRZclFgHaHa&amp;mediaurl=http://www.clker.com/cliparts/o/i/R/q/r/q/purple-smiley-face-hi.png&amp;exph=600&amp;expw=600&amp;q=Smiley-Face+Clip+Art&amp;simid=608023241084833679&amp;selectedIndex=15"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hyperlink" Target="https://www.youtube.com/watch?v=VC6P2FrZf2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Image result for Smiley-Face Clip Art" id="309" name="Google Shape;309;p49">
            <a:hlinkClick r:id="rId3"/>
          </p:cNvPr>
          <p:cNvPicPr preferRelativeResize="0"/>
          <p:nvPr/>
        </p:nvPicPr>
        <p:blipFill rotWithShape="1">
          <a:blip r:embed="rId4">
            <a:alphaModFix/>
          </a:blip>
          <a:srcRect b="0" l="0" r="0" t="0"/>
          <a:stretch/>
        </p:blipFill>
        <p:spPr>
          <a:xfrm>
            <a:off x="9002110" y="3966652"/>
            <a:ext cx="2192948" cy="2150369"/>
          </a:xfrm>
          <a:prstGeom prst="rect">
            <a:avLst/>
          </a:prstGeom>
          <a:noFill/>
          <a:ln>
            <a:noFill/>
          </a:ln>
        </p:spPr>
      </p:pic>
      <p:sp>
        <p:nvSpPr>
          <p:cNvPr id="310" name="Google Shape;310;p49"/>
          <p:cNvSpPr txBox="1"/>
          <p:nvPr/>
        </p:nvSpPr>
        <p:spPr>
          <a:xfrm>
            <a:off x="977029" y="739036"/>
            <a:ext cx="10673687" cy="38164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2800"/>
              <a:buFont typeface="Calibri"/>
              <a:buNone/>
            </a:pPr>
            <a:r>
              <a:rPr b="0" i="0" lang="en-GB" sz="2800" u="none" cap="none" strike="noStrike">
                <a:solidFill>
                  <a:srgbClr val="7030A0"/>
                </a:solidFill>
                <a:latin typeface="Calibri"/>
                <a:ea typeface="Calibri"/>
                <a:cs typeface="Calibri"/>
                <a:sym typeface="Calibri"/>
              </a:rPr>
              <a:t>Learning Intention: </a:t>
            </a:r>
            <a:r>
              <a:rPr b="0" i="0" lang="en-GB" sz="2800" u="none" cap="none" strike="noStrike">
                <a:solidFill>
                  <a:srgbClr val="000000"/>
                </a:solidFill>
                <a:latin typeface="Calibri"/>
                <a:ea typeface="Calibri"/>
                <a:cs typeface="Calibri"/>
                <a:sym typeface="Calibri"/>
              </a:rPr>
              <a:t>Today we are learning about Abraham, one of the key figures in Judaism.</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7030A0"/>
              </a:solidFill>
              <a:latin typeface="Calibri"/>
              <a:ea typeface="Calibri"/>
              <a:cs typeface="Calibri"/>
              <a:sym typeface="Calibri"/>
            </a:endParaRPr>
          </a:p>
          <a:p>
            <a:pPr indent="0" lvl="0" marL="0" marR="0" rtl="0" algn="l">
              <a:lnSpc>
                <a:spcPct val="100000"/>
              </a:lnSpc>
              <a:spcBef>
                <a:spcPts val="0"/>
              </a:spcBef>
              <a:spcAft>
                <a:spcPts val="0"/>
              </a:spcAft>
              <a:buClr>
                <a:srgbClr val="7030A0"/>
              </a:buClr>
              <a:buSzPts val="2800"/>
              <a:buFont typeface="Calibri"/>
              <a:buNone/>
            </a:pPr>
            <a:r>
              <a:rPr b="0" i="0" lang="en-GB" sz="2800" u="none" cap="none" strike="noStrike">
                <a:solidFill>
                  <a:srgbClr val="7030A0"/>
                </a:solidFill>
                <a:latin typeface="Calibri"/>
                <a:ea typeface="Calibri"/>
                <a:cs typeface="Calibri"/>
                <a:sym typeface="Calibri"/>
              </a:rPr>
              <a:t>Success Criteria:</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By the end of the lesson I will be able to explain</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Who Abraham was and why he is significant to Jewish believers.</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The term “patriarch” and “covenant.”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Key facts about the first covenant. </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8"/>
          <p:cNvSpPr/>
          <p:nvPr/>
        </p:nvSpPr>
        <p:spPr>
          <a:xfrm>
            <a:off x="8351217" y="1075611"/>
            <a:ext cx="3398172" cy="4678204"/>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Covenant Three:</a:t>
            </a:r>
            <a:endParaRPr/>
          </a:p>
          <a:p>
            <a:pPr indent="0" lvl="0" marL="0" marR="0" rtl="0" algn="l">
              <a:lnSpc>
                <a:spcPct val="100000"/>
              </a:lnSpc>
              <a:spcBef>
                <a:spcPts val="0"/>
              </a:spcBef>
              <a:spcAft>
                <a:spcPts val="0"/>
              </a:spcAft>
              <a:buClr>
                <a:srgbClr val="000000"/>
              </a:buClr>
              <a:buSzPts val="2800"/>
              <a:buFont typeface="Calibri"/>
              <a:buNone/>
            </a:pPr>
            <a:r>
              <a:rPr b="0" i="0" lang="en-GB" sz="2800" u="sng" cap="none" strike="noStrike">
                <a:solidFill>
                  <a:srgbClr val="000000"/>
                </a:solidFill>
                <a:latin typeface="Calibri"/>
                <a:ea typeface="Calibri"/>
                <a:cs typeface="Calibri"/>
                <a:sym typeface="Calibri"/>
              </a:rPr>
              <a:t>Genesis 17:1- 27</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What is this first covenant all about ?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Think about the idea of a covenant being a promise. What is God promising Abram? What is Abram promising God?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omic Sans MS"/>
              <a:ea typeface="Comic Sans MS"/>
              <a:cs typeface="Comic Sans MS"/>
              <a:sym typeface="Comic Sans MS"/>
            </a:endParaRPr>
          </a:p>
        </p:txBody>
      </p:sp>
      <p:sp>
        <p:nvSpPr>
          <p:cNvPr id="372" name="Google Shape;372;p58"/>
          <p:cNvSpPr/>
          <p:nvPr/>
        </p:nvSpPr>
        <p:spPr>
          <a:xfrm>
            <a:off x="330558" y="220432"/>
            <a:ext cx="11565228"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Lets learn about the covenant between Abraham and God. </a:t>
            </a:r>
            <a:endParaRPr b="0" i="0" sz="2800" u="none" cap="none" strike="noStrike">
              <a:solidFill>
                <a:srgbClr val="000000"/>
              </a:solidFill>
              <a:latin typeface="Calibri"/>
              <a:ea typeface="Calibri"/>
              <a:cs typeface="Calibri"/>
              <a:sym typeface="Calibri"/>
            </a:endParaRPr>
          </a:p>
        </p:txBody>
      </p:sp>
      <p:sp>
        <p:nvSpPr>
          <p:cNvPr id="373" name="Google Shape;373;p58"/>
          <p:cNvSpPr/>
          <p:nvPr/>
        </p:nvSpPr>
        <p:spPr>
          <a:xfrm>
            <a:off x="4473385" y="1075611"/>
            <a:ext cx="3537692" cy="495520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Covenant Two:</a:t>
            </a:r>
            <a:endParaRPr/>
          </a:p>
          <a:p>
            <a:pPr indent="0" lvl="0" marL="0" marR="0" rtl="0" algn="l">
              <a:lnSpc>
                <a:spcPct val="100000"/>
              </a:lnSpc>
              <a:spcBef>
                <a:spcPts val="0"/>
              </a:spcBef>
              <a:spcAft>
                <a:spcPts val="0"/>
              </a:spcAft>
              <a:buClr>
                <a:srgbClr val="000000"/>
              </a:buClr>
              <a:buSzPts val="2800"/>
              <a:buFont typeface="Calibri"/>
              <a:buNone/>
            </a:pPr>
            <a:r>
              <a:rPr b="0" i="0" lang="en-GB" sz="2800" u="sng" cap="none" strike="noStrike">
                <a:solidFill>
                  <a:srgbClr val="000000"/>
                </a:solidFill>
                <a:latin typeface="Calibri"/>
                <a:ea typeface="Calibri"/>
                <a:cs typeface="Calibri"/>
                <a:sym typeface="Calibri"/>
              </a:rPr>
              <a:t>Genesis 15 1-18</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What is this second covenant all about ?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Think about the idea of a covenant being a promise. What is God promising Abram? What is Abram promising God?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omic Sans MS"/>
              <a:ea typeface="Comic Sans MS"/>
              <a:cs typeface="Comic Sans MS"/>
              <a:sym typeface="Comic Sans MS"/>
            </a:endParaRPr>
          </a:p>
        </p:txBody>
      </p:sp>
      <p:sp>
        <p:nvSpPr>
          <p:cNvPr id="374" name="Google Shape;374;p58"/>
          <p:cNvSpPr/>
          <p:nvPr/>
        </p:nvSpPr>
        <p:spPr>
          <a:xfrm>
            <a:off x="329686" y="1075611"/>
            <a:ext cx="3803560" cy="5109091"/>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Covenant One:</a:t>
            </a:r>
            <a:endParaRPr/>
          </a:p>
          <a:p>
            <a:pPr indent="0" lvl="0" marL="0" marR="0" rtl="0" algn="l">
              <a:lnSpc>
                <a:spcPct val="100000"/>
              </a:lnSpc>
              <a:spcBef>
                <a:spcPts val="0"/>
              </a:spcBef>
              <a:spcAft>
                <a:spcPts val="0"/>
              </a:spcAft>
              <a:buClr>
                <a:srgbClr val="000000"/>
              </a:buClr>
              <a:buSzPts val="2800"/>
              <a:buFont typeface="Calibri"/>
              <a:buNone/>
            </a:pPr>
            <a:r>
              <a:rPr b="0" i="0" lang="en-GB" sz="2800" u="sng" cap="none" strike="noStrike">
                <a:solidFill>
                  <a:srgbClr val="000000"/>
                </a:solidFill>
                <a:latin typeface="Calibri"/>
                <a:ea typeface="Calibri"/>
                <a:cs typeface="Calibri"/>
                <a:sym typeface="Calibri"/>
              </a:rPr>
              <a:t>Genesis 12:1- 7 and Genesis 13:14-18</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What is this first covenant all about ?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Think about the idea of a covenant being a promise. What is God promising Abram? What is Abram promising God?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3"/>
                                        </p:tgtEl>
                                        <p:attrNameLst>
                                          <p:attrName>style.visibility</p:attrName>
                                        </p:attrNameLst>
                                      </p:cBhvr>
                                      <p:to>
                                        <p:strVal val="visible"/>
                                      </p:to>
                                    </p:set>
                                    <p:anim calcmode="lin" valueType="num">
                                      <p:cBhvr additive="base">
                                        <p:cTn dur="500"/>
                                        <p:tgtEl>
                                          <p:spTgt spid="3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p:nvPr/>
        </p:nvSpPr>
        <p:spPr>
          <a:xfrm>
            <a:off x="1014083" y="539860"/>
            <a:ext cx="5165999" cy="5734903"/>
          </a:xfrm>
          <a:prstGeom prst="rect">
            <a:avLst/>
          </a:prstGeom>
          <a:solidFill>
            <a:srgbClr val="DDEAF6"/>
          </a:solidFill>
          <a:ln cap="flat" cmpd="sng" w="9525">
            <a:solidFill>
              <a:srgbClr val="00B0F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Genesis 12 (Torah)</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The Call of Abram </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 </a:t>
            </a:r>
            <a:r>
              <a:rPr b="0" baseline="30000" i="0" lang="en-GB" sz="2000" u="none" cap="none" strike="noStrike">
                <a:solidFill>
                  <a:srgbClr val="000000"/>
                </a:solidFill>
                <a:latin typeface="Calibri"/>
                <a:ea typeface="Calibri"/>
                <a:cs typeface="Calibri"/>
                <a:sym typeface="Calibri"/>
              </a:rPr>
              <a:t>1</a:t>
            </a:r>
            <a:r>
              <a:rPr b="0" i="0" lang="en-GB" sz="2000" u="none" cap="none" strike="noStrike">
                <a:solidFill>
                  <a:srgbClr val="000000"/>
                </a:solidFill>
                <a:latin typeface="Calibri"/>
                <a:ea typeface="Calibri"/>
                <a:cs typeface="Calibri"/>
                <a:sym typeface="Calibri"/>
              </a:rPr>
              <a:t> The LORD had said to Abram, "Leave your country, your people and your father's household and go to the land I will show you. </a:t>
            </a:r>
            <a:r>
              <a:rPr b="0" i="0" lang="en-GB" sz="2000" u="none" cap="none" strike="noStrike">
                <a:solidFill>
                  <a:srgbClr val="FF0000"/>
                </a:solidFill>
                <a:latin typeface="Calibri"/>
                <a:ea typeface="Calibri"/>
                <a:cs typeface="Calibri"/>
                <a:sym typeface="Calibri"/>
              </a:rPr>
              <a:t>(Promised land)</a:t>
            </a:r>
            <a:endParaRPr/>
          </a:p>
          <a:p>
            <a:pPr indent="0" lvl="0" marL="0" marR="0" rtl="0" algn="l">
              <a:lnSpc>
                <a:spcPct val="100000"/>
              </a:lnSpc>
              <a:spcBef>
                <a:spcPts val="0"/>
              </a:spcBef>
              <a:spcAft>
                <a:spcPts val="0"/>
              </a:spcAft>
              <a:buClr>
                <a:schemeClr val="dk1"/>
              </a:buClr>
              <a:buSzPts val="2000"/>
              <a:buFont typeface="Calibri"/>
              <a:buNone/>
            </a:pPr>
            <a:r>
              <a:t/>
            </a:r>
            <a:endParaRPr b="0" baseline="3000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baseline="3000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baseline="30000" i="0" lang="en-GB" sz="2000" u="none" cap="none" strike="noStrike">
                <a:solidFill>
                  <a:srgbClr val="000000"/>
                </a:solidFill>
                <a:latin typeface="Calibri"/>
                <a:ea typeface="Calibri"/>
                <a:cs typeface="Calibri"/>
                <a:sym typeface="Calibri"/>
              </a:rPr>
              <a:t>2</a:t>
            </a:r>
            <a:r>
              <a:rPr b="0" i="0" lang="en-GB" sz="2000" u="none" cap="none" strike="noStrike">
                <a:solidFill>
                  <a:srgbClr val="000000"/>
                </a:solidFill>
                <a:latin typeface="Calibri"/>
                <a:ea typeface="Calibri"/>
                <a:cs typeface="Calibri"/>
                <a:sym typeface="Calibri"/>
              </a:rPr>
              <a:t> "I will make you into a great nation </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       and I will bless you; </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       I will make your name great, </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       and you will be a blessing. </a:t>
            </a:r>
            <a:endParaRPr/>
          </a:p>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Calibri"/>
              <a:buNone/>
            </a:pPr>
            <a:r>
              <a:rPr b="0" i="0" lang="en-GB" sz="2000" u="none" cap="none" strike="noStrike">
                <a:solidFill>
                  <a:srgbClr val="000000"/>
                </a:solidFill>
                <a:latin typeface="Calibri"/>
                <a:ea typeface="Calibri"/>
                <a:cs typeface="Calibri"/>
                <a:sym typeface="Calibri"/>
              </a:rPr>
              <a:t> </a:t>
            </a:r>
            <a:r>
              <a:rPr b="0" baseline="30000" i="0" lang="en-GB" sz="2000" u="none" cap="none" strike="noStrike">
                <a:solidFill>
                  <a:srgbClr val="000000"/>
                </a:solidFill>
                <a:latin typeface="Calibri"/>
                <a:ea typeface="Calibri"/>
                <a:cs typeface="Calibri"/>
                <a:sym typeface="Calibri"/>
              </a:rPr>
              <a:t>3</a:t>
            </a:r>
            <a:r>
              <a:rPr b="0" i="0" lang="en-GB" sz="2000" u="none" cap="none" strike="noStrike">
                <a:solidFill>
                  <a:srgbClr val="000000"/>
                </a:solidFill>
                <a:latin typeface="Calibri"/>
                <a:ea typeface="Calibri"/>
                <a:cs typeface="Calibri"/>
                <a:sym typeface="Calibri"/>
              </a:rPr>
              <a:t> I will bless those who bless you, </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       and whoever curses you I will curse; </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       and all peoples on earth </a:t>
            </a:r>
            <a:br>
              <a:rPr b="0" i="0" lang="en-GB" sz="2000" u="none" cap="none" strike="noStrike">
                <a:solidFill>
                  <a:srgbClr val="000000"/>
                </a:solidFill>
                <a:latin typeface="Calibri"/>
                <a:ea typeface="Calibri"/>
                <a:cs typeface="Calibri"/>
                <a:sym typeface="Calibri"/>
              </a:rPr>
            </a:br>
            <a:r>
              <a:rPr b="0" i="0" lang="en-GB" sz="2000" u="none" cap="none" strike="noStrike">
                <a:solidFill>
                  <a:srgbClr val="000000"/>
                </a:solidFill>
                <a:latin typeface="Calibri"/>
                <a:ea typeface="Calibri"/>
                <a:cs typeface="Calibri"/>
                <a:sym typeface="Calibri"/>
              </a:rPr>
              <a:t>       will be blessed through you</a:t>
            </a:r>
            <a:r>
              <a:rPr b="1" i="0" lang="en-GB" sz="2000" u="none" cap="none" strike="noStrike">
                <a:solidFill>
                  <a:srgbClr val="000000"/>
                </a:solidFill>
                <a:latin typeface="Arial"/>
                <a:ea typeface="Arial"/>
                <a:cs typeface="Arial"/>
                <a:sym typeface="Arial"/>
              </a:rPr>
              <a:t>." </a:t>
            </a:r>
            <a:endParaRPr/>
          </a:p>
        </p:txBody>
      </p:sp>
      <p:pic>
        <p:nvPicPr>
          <p:cNvPr id="380" name="Google Shape;380;p59"/>
          <p:cNvPicPr preferRelativeResize="0"/>
          <p:nvPr/>
        </p:nvPicPr>
        <p:blipFill rotWithShape="1">
          <a:blip r:embed="rId3">
            <a:alphaModFix/>
          </a:blip>
          <a:srcRect b="0" l="0" r="0" t="0"/>
          <a:stretch/>
        </p:blipFill>
        <p:spPr>
          <a:xfrm>
            <a:off x="6600178" y="1862692"/>
            <a:ext cx="4572638" cy="3429479"/>
          </a:xfrm>
          <a:prstGeom prst="rect">
            <a:avLst/>
          </a:prstGeom>
          <a:noFill/>
          <a:ln>
            <a:noFill/>
          </a:ln>
        </p:spPr>
      </p:pic>
      <p:sp>
        <p:nvSpPr>
          <p:cNvPr id="381" name="Google Shape;381;p59"/>
          <p:cNvSpPr txBox="1"/>
          <p:nvPr/>
        </p:nvSpPr>
        <p:spPr>
          <a:xfrm>
            <a:off x="6180082" y="247472"/>
            <a:ext cx="59908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Calibri"/>
              <a:buNone/>
            </a:pPr>
            <a:r>
              <a:rPr b="0" i="0" lang="en-GB" sz="3200" u="none" cap="none" strike="noStrike">
                <a:solidFill>
                  <a:srgbClr val="FF0000"/>
                </a:solidFill>
                <a:latin typeface="Calibri"/>
                <a:ea typeface="Calibri"/>
                <a:cs typeface="Calibri"/>
                <a:sym typeface="Calibri"/>
              </a:rPr>
              <a:t>Covenant One: Land </a:t>
            </a:r>
            <a:endParaRPr b="0" i="0" sz="32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0"/>
          <p:cNvSpPr txBox="1"/>
          <p:nvPr/>
        </p:nvSpPr>
        <p:spPr>
          <a:xfrm>
            <a:off x="5549461" y="115093"/>
            <a:ext cx="6306373" cy="6740307"/>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Genesis 15:5-14 (Torah)</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baseline="30000" i="0" lang="en-GB" sz="1800" u="none" cap="none" strike="noStrike">
                <a:solidFill>
                  <a:srgbClr val="000000"/>
                </a:solidFill>
                <a:latin typeface="Calibri"/>
                <a:ea typeface="Calibri"/>
                <a:cs typeface="Calibri"/>
                <a:sym typeface="Calibri"/>
              </a:rPr>
              <a:t>5</a:t>
            </a:r>
            <a:r>
              <a:rPr b="0" i="0" lang="en-GB" sz="1800" u="none" cap="none" strike="noStrike">
                <a:solidFill>
                  <a:srgbClr val="000000"/>
                </a:solidFill>
                <a:latin typeface="Calibri"/>
                <a:ea typeface="Calibri"/>
                <a:cs typeface="Calibri"/>
                <a:sym typeface="Calibri"/>
              </a:rPr>
              <a:t> He took him outside and said, "Look up at the heavens and count the stars—if indeed you can count them." Then he said to him, "So shall your offspring be."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r>
              <a:rPr b="0" baseline="30000" i="0" lang="en-GB" sz="1800" u="none" cap="none" strike="noStrike">
                <a:solidFill>
                  <a:srgbClr val="000000"/>
                </a:solidFill>
                <a:latin typeface="Calibri"/>
                <a:ea typeface="Calibri"/>
                <a:cs typeface="Calibri"/>
                <a:sym typeface="Calibri"/>
              </a:rPr>
              <a:t>6</a:t>
            </a:r>
            <a:r>
              <a:rPr b="0" i="0" lang="en-GB" sz="1800" u="none" cap="none" strike="noStrike">
                <a:solidFill>
                  <a:srgbClr val="000000"/>
                </a:solidFill>
                <a:latin typeface="Calibri"/>
                <a:ea typeface="Calibri"/>
                <a:cs typeface="Calibri"/>
                <a:sym typeface="Calibri"/>
              </a:rPr>
              <a:t> Abram believed the LORD, and he credited it to him as righteousness.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r>
              <a:rPr b="0" baseline="30000" i="0" lang="en-GB" sz="1800" u="none" cap="none" strike="noStrike">
                <a:solidFill>
                  <a:srgbClr val="000000"/>
                </a:solidFill>
                <a:latin typeface="Calibri"/>
                <a:ea typeface="Calibri"/>
                <a:cs typeface="Calibri"/>
                <a:sym typeface="Calibri"/>
              </a:rPr>
              <a:t>7</a:t>
            </a:r>
            <a:r>
              <a:rPr b="0" i="0" lang="en-GB" sz="1800" u="none" cap="none" strike="noStrike">
                <a:solidFill>
                  <a:srgbClr val="000000"/>
                </a:solidFill>
                <a:latin typeface="Calibri"/>
                <a:ea typeface="Calibri"/>
                <a:cs typeface="Calibri"/>
                <a:sym typeface="Calibri"/>
              </a:rPr>
              <a:t> He also said to him, "I am the LORD, who brought you out of Ur of the Chaldeans to give you this land to take possession of it."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r>
              <a:rPr b="0" baseline="30000" i="0" lang="en-GB" sz="1800" u="none" cap="none" strike="noStrike">
                <a:solidFill>
                  <a:srgbClr val="000000"/>
                </a:solidFill>
                <a:latin typeface="Calibri"/>
                <a:ea typeface="Calibri"/>
                <a:cs typeface="Calibri"/>
                <a:sym typeface="Calibri"/>
              </a:rPr>
              <a:t>8</a:t>
            </a:r>
            <a:r>
              <a:rPr b="0" i="0" lang="en-GB" sz="1800" u="none" cap="none" strike="noStrike">
                <a:solidFill>
                  <a:srgbClr val="000000"/>
                </a:solidFill>
                <a:latin typeface="Calibri"/>
                <a:ea typeface="Calibri"/>
                <a:cs typeface="Calibri"/>
                <a:sym typeface="Calibri"/>
              </a:rPr>
              <a:t> But Abram said, "O Sovereign LORD, how can I know that I will gain possession of it?"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r>
              <a:rPr b="0" baseline="30000" i="0" lang="en-GB" sz="1800" u="none" cap="none" strike="noStrike">
                <a:solidFill>
                  <a:srgbClr val="000000"/>
                </a:solidFill>
                <a:latin typeface="Calibri"/>
                <a:ea typeface="Calibri"/>
                <a:cs typeface="Calibri"/>
                <a:sym typeface="Calibri"/>
              </a:rPr>
              <a:t>9</a:t>
            </a:r>
            <a:r>
              <a:rPr b="0" i="0" lang="en-GB" sz="1800" u="none" cap="none" strike="noStrike">
                <a:solidFill>
                  <a:srgbClr val="000000"/>
                </a:solidFill>
                <a:latin typeface="Calibri"/>
                <a:ea typeface="Calibri"/>
                <a:cs typeface="Calibri"/>
                <a:sym typeface="Calibri"/>
              </a:rPr>
              <a:t> So the LORD said to him, "Bring me a heifer, a goat and a ram, each three years old, along with a dove and a young pigeon."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r>
              <a:rPr b="0" baseline="30000" i="0" lang="en-GB" sz="1800" u="none" cap="none" strike="noStrike">
                <a:solidFill>
                  <a:srgbClr val="000000"/>
                </a:solidFill>
                <a:latin typeface="Calibri"/>
                <a:ea typeface="Calibri"/>
                <a:cs typeface="Calibri"/>
                <a:sym typeface="Calibri"/>
              </a:rPr>
              <a:t>10</a:t>
            </a:r>
            <a:r>
              <a:rPr b="0" i="0" lang="en-GB" sz="1800" u="none" cap="none" strike="noStrike">
                <a:solidFill>
                  <a:srgbClr val="000000"/>
                </a:solidFill>
                <a:latin typeface="Calibri"/>
                <a:ea typeface="Calibri"/>
                <a:cs typeface="Calibri"/>
                <a:sym typeface="Calibri"/>
              </a:rPr>
              <a:t> Abram brought all these to him, cut them in two and arranged the halves opposite each other; the birds, however, he did not cut in half. </a:t>
            </a:r>
            <a:r>
              <a:rPr b="0" baseline="30000" i="0" lang="en-GB" sz="1800" u="none" cap="none" strike="noStrike">
                <a:solidFill>
                  <a:srgbClr val="000000"/>
                </a:solidFill>
                <a:latin typeface="Calibri"/>
                <a:ea typeface="Calibri"/>
                <a:cs typeface="Calibri"/>
                <a:sym typeface="Calibri"/>
              </a:rPr>
              <a:t>11</a:t>
            </a:r>
            <a:r>
              <a:rPr b="0" i="0" lang="en-GB" sz="1800" u="none" cap="none" strike="noStrike">
                <a:solidFill>
                  <a:srgbClr val="000000"/>
                </a:solidFill>
                <a:latin typeface="Calibri"/>
                <a:ea typeface="Calibri"/>
                <a:cs typeface="Calibri"/>
                <a:sym typeface="Calibri"/>
              </a:rPr>
              <a:t> Then birds of prey came down on the carcasses, but Abram drove them away. </a:t>
            </a:r>
            <a:endParaRPr/>
          </a:p>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 </a:t>
            </a:r>
            <a:r>
              <a:rPr b="0" baseline="30000" i="0" lang="en-GB" sz="1800" u="none" cap="none" strike="noStrike">
                <a:solidFill>
                  <a:srgbClr val="000000"/>
                </a:solidFill>
                <a:latin typeface="Calibri"/>
                <a:ea typeface="Calibri"/>
                <a:cs typeface="Calibri"/>
                <a:sym typeface="Calibri"/>
              </a:rPr>
              <a:t>12</a:t>
            </a:r>
            <a:r>
              <a:rPr b="0" i="0" lang="en-GB" sz="1800" u="none" cap="none" strike="noStrike">
                <a:solidFill>
                  <a:srgbClr val="000000"/>
                </a:solidFill>
                <a:latin typeface="Calibri"/>
                <a:ea typeface="Calibri"/>
                <a:cs typeface="Calibri"/>
                <a:sym typeface="Calibri"/>
              </a:rPr>
              <a:t> As the sun was setting, Abram fell into a deep sleep, and a thick and dreadful darkness came over him. </a:t>
            </a:r>
            <a:r>
              <a:rPr b="0" baseline="30000" i="0" lang="en-GB" sz="1800" u="none" cap="none" strike="noStrike">
                <a:solidFill>
                  <a:srgbClr val="000000"/>
                </a:solidFill>
                <a:latin typeface="Calibri"/>
                <a:ea typeface="Calibri"/>
                <a:cs typeface="Calibri"/>
                <a:sym typeface="Calibri"/>
              </a:rPr>
              <a:t>13</a:t>
            </a:r>
            <a:r>
              <a:rPr b="0" i="0" lang="en-GB" sz="1800" u="none" cap="none" strike="noStrike">
                <a:solidFill>
                  <a:srgbClr val="000000"/>
                </a:solidFill>
                <a:latin typeface="Calibri"/>
                <a:ea typeface="Calibri"/>
                <a:cs typeface="Calibri"/>
                <a:sym typeface="Calibri"/>
              </a:rPr>
              <a:t> Then the LORD said to him, "Know for certain that your descendants will be strangers in a country not their own, and they will be enslaved and mistreated four hundred years. </a:t>
            </a:r>
            <a:r>
              <a:rPr b="0" baseline="30000" i="0" lang="en-GB" sz="1800" u="none" cap="none" strike="noStrike">
                <a:solidFill>
                  <a:srgbClr val="000000"/>
                </a:solidFill>
                <a:latin typeface="Calibri"/>
                <a:ea typeface="Calibri"/>
                <a:cs typeface="Calibri"/>
                <a:sym typeface="Calibri"/>
              </a:rPr>
              <a:t>14</a:t>
            </a:r>
            <a:r>
              <a:rPr b="0" i="0" lang="en-GB" sz="1800" u="none" cap="none" strike="noStrike">
                <a:solidFill>
                  <a:srgbClr val="000000"/>
                </a:solidFill>
                <a:latin typeface="Calibri"/>
                <a:ea typeface="Calibri"/>
                <a:cs typeface="Calibri"/>
                <a:sym typeface="Calibri"/>
              </a:rPr>
              <a:t> But I will punish the nation they serve as slaves, and afterward they will come out with great possessions.</a:t>
            </a:r>
            <a:endParaRPr/>
          </a:p>
        </p:txBody>
      </p:sp>
      <p:sp>
        <p:nvSpPr>
          <p:cNvPr id="387" name="Google Shape;387;p60"/>
          <p:cNvSpPr txBox="1"/>
          <p:nvPr/>
        </p:nvSpPr>
        <p:spPr>
          <a:xfrm>
            <a:off x="-698937" y="167124"/>
            <a:ext cx="59908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Calibri"/>
              <a:buNone/>
            </a:pPr>
            <a:r>
              <a:rPr b="0" i="0" lang="en-GB" sz="3200" u="none" cap="none" strike="noStrike">
                <a:solidFill>
                  <a:srgbClr val="FF0000"/>
                </a:solidFill>
                <a:latin typeface="Calibri"/>
                <a:ea typeface="Calibri"/>
                <a:cs typeface="Calibri"/>
                <a:sym typeface="Calibri"/>
              </a:rPr>
              <a:t>People</a:t>
            </a:r>
            <a:r>
              <a:rPr b="0" i="0" lang="en-GB"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p:txBody>
      </p:sp>
      <p:pic>
        <p:nvPicPr>
          <p:cNvPr id="388" name="Google Shape;388;p60"/>
          <p:cNvPicPr preferRelativeResize="0"/>
          <p:nvPr/>
        </p:nvPicPr>
        <p:blipFill rotWithShape="1">
          <a:blip r:embed="rId3">
            <a:alphaModFix/>
          </a:blip>
          <a:srcRect b="0" l="0" r="0" t="0"/>
          <a:stretch/>
        </p:blipFill>
        <p:spPr>
          <a:xfrm>
            <a:off x="262439" y="1619666"/>
            <a:ext cx="5029521" cy="3772141"/>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61"/>
          <p:cNvSpPr txBox="1"/>
          <p:nvPr/>
        </p:nvSpPr>
        <p:spPr>
          <a:xfrm>
            <a:off x="1363494" y="42763"/>
            <a:ext cx="10305394"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Calibri"/>
              <a:buNone/>
            </a:pPr>
            <a:r>
              <a:rPr b="0" i="0" lang="en-GB" sz="3200" u="none" cap="none" strike="noStrike">
                <a:solidFill>
                  <a:srgbClr val="FF0000"/>
                </a:solidFill>
                <a:latin typeface="Calibri"/>
                <a:ea typeface="Calibri"/>
                <a:cs typeface="Calibri"/>
                <a:sym typeface="Calibri"/>
              </a:rPr>
              <a:t>A people set apart, circumcision. A sign of the covenant.  </a:t>
            </a:r>
            <a:endParaRPr b="0" i="0" sz="3200" u="none" cap="none" strike="noStrike">
              <a:solidFill>
                <a:srgbClr val="FF0000"/>
              </a:solidFill>
              <a:latin typeface="Calibri"/>
              <a:ea typeface="Calibri"/>
              <a:cs typeface="Calibri"/>
              <a:sym typeface="Calibri"/>
            </a:endParaRPr>
          </a:p>
        </p:txBody>
      </p:sp>
      <p:sp>
        <p:nvSpPr>
          <p:cNvPr id="394" name="Google Shape;394;p61"/>
          <p:cNvSpPr/>
          <p:nvPr/>
        </p:nvSpPr>
        <p:spPr>
          <a:xfrm>
            <a:off x="252249" y="863917"/>
            <a:ext cx="11668616" cy="3570208"/>
          </a:xfrm>
          <a:prstGeom prst="rect">
            <a:avLst/>
          </a:prstGeom>
          <a:no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500"/>
              <a:buFont typeface="Calibri"/>
              <a:buNone/>
            </a:pPr>
            <a:r>
              <a:t/>
            </a:r>
            <a:endParaRPr b="1"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GB" sz="1500" u="sng" cap="none" strike="noStrike">
                <a:solidFill>
                  <a:srgbClr val="000000"/>
                </a:solidFill>
                <a:latin typeface="Arial"/>
                <a:ea typeface="Arial"/>
                <a:cs typeface="Arial"/>
                <a:sym typeface="Arial"/>
              </a:rPr>
              <a:t>Genesis 17 –The Torah</a:t>
            </a:r>
            <a:endParaRPr/>
          </a:p>
          <a:p>
            <a:pPr indent="0" lvl="0" marL="0" marR="0" rtl="0" algn="ctr">
              <a:lnSpc>
                <a:spcPct val="100000"/>
              </a:lnSpc>
              <a:spcBef>
                <a:spcPts val="0"/>
              </a:spcBef>
              <a:spcAft>
                <a:spcPts val="0"/>
              </a:spcAft>
              <a:buClr>
                <a:srgbClr val="000000"/>
              </a:buClr>
              <a:buSzPts val="1400"/>
              <a:buFont typeface="Calibri"/>
              <a:buNone/>
            </a:pPr>
            <a:r>
              <a:rPr b="0" i="0" lang="en-GB" sz="1400" u="none" cap="none" strike="noStrike">
                <a:solidFill>
                  <a:srgbClr val="000000"/>
                </a:solidFill>
                <a:latin typeface="Calibri"/>
                <a:ea typeface="Calibri"/>
                <a:cs typeface="Calibri"/>
                <a:sym typeface="Calibri"/>
              </a:rPr>
              <a:t>The Covenant of Circumcision </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Calibri"/>
              <a:buNone/>
            </a:pPr>
            <a:r>
              <a:rPr b="0" i="0" lang="en-GB" sz="1400" u="none" cap="none" strike="noStrike">
                <a:solidFill>
                  <a:srgbClr val="000000"/>
                </a:solidFill>
                <a:latin typeface="Calibri"/>
                <a:ea typeface="Calibri"/>
                <a:cs typeface="Calibri"/>
                <a:sym typeface="Calibri"/>
              </a:rPr>
              <a:t> </a:t>
            </a:r>
            <a:r>
              <a:rPr b="0" baseline="30000" i="0" lang="en-GB" sz="1400" u="none" cap="none" strike="noStrike">
                <a:solidFill>
                  <a:srgbClr val="000000"/>
                </a:solidFill>
                <a:latin typeface="Calibri"/>
                <a:ea typeface="Calibri"/>
                <a:cs typeface="Calibri"/>
                <a:sym typeface="Calibri"/>
              </a:rPr>
              <a:t>1</a:t>
            </a:r>
            <a:r>
              <a:rPr b="0" i="0" lang="en-GB" sz="1400" u="none" cap="none" strike="noStrike">
                <a:solidFill>
                  <a:srgbClr val="000000"/>
                </a:solidFill>
                <a:latin typeface="Calibri"/>
                <a:ea typeface="Calibri"/>
                <a:cs typeface="Calibri"/>
                <a:sym typeface="Calibri"/>
              </a:rPr>
              <a:t> When Abram was ninety-nine years old, the LORD appeared to him and said, "I am God Almighty; walk before me and be blameless. </a:t>
            </a:r>
            <a:r>
              <a:rPr b="0" baseline="30000" i="0" lang="en-GB" sz="1400" u="none" cap="none" strike="noStrike">
                <a:solidFill>
                  <a:srgbClr val="000000"/>
                </a:solidFill>
                <a:latin typeface="Calibri"/>
                <a:ea typeface="Calibri"/>
                <a:cs typeface="Calibri"/>
                <a:sym typeface="Calibri"/>
              </a:rPr>
              <a:t>2</a:t>
            </a:r>
            <a:r>
              <a:rPr b="0" i="0" lang="en-GB" sz="1400" u="none" cap="none" strike="noStrike">
                <a:solidFill>
                  <a:srgbClr val="000000"/>
                </a:solidFill>
                <a:latin typeface="Calibri"/>
                <a:ea typeface="Calibri"/>
                <a:cs typeface="Calibri"/>
                <a:sym typeface="Calibri"/>
              </a:rPr>
              <a:t> I will confirm my covenant between me and you and will greatly increase your numbers."  </a:t>
            </a:r>
            <a:r>
              <a:rPr b="0" baseline="30000" i="0" lang="en-GB" sz="1400" u="none" cap="none" strike="noStrike">
                <a:solidFill>
                  <a:srgbClr val="000000"/>
                </a:solidFill>
                <a:latin typeface="Calibri"/>
                <a:ea typeface="Calibri"/>
                <a:cs typeface="Calibri"/>
                <a:sym typeface="Calibri"/>
              </a:rPr>
              <a:t>3</a:t>
            </a:r>
            <a:r>
              <a:rPr b="0" i="0" lang="en-GB" sz="1400" u="none" cap="none" strike="noStrike">
                <a:solidFill>
                  <a:srgbClr val="000000"/>
                </a:solidFill>
                <a:latin typeface="Calibri"/>
                <a:ea typeface="Calibri"/>
                <a:cs typeface="Calibri"/>
                <a:sym typeface="Calibri"/>
              </a:rPr>
              <a:t> Abram fell facedown, and God said to him, </a:t>
            </a:r>
            <a:r>
              <a:rPr b="0" baseline="30000" i="0" lang="en-GB" sz="1400" u="none" cap="none" strike="noStrike">
                <a:solidFill>
                  <a:srgbClr val="000000"/>
                </a:solidFill>
                <a:latin typeface="Calibri"/>
                <a:ea typeface="Calibri"/>
                <a:cs typeface="Calibri"/>
                <a:sym typeface="Calibri"/>
              </a:rPr>
              <a:t>4</a:t>
            </a:r>
            <a:r>
              <a:rPr b="0" i="0" lang="en-GB" sz="1400" u="none" cap="none" strike="noStrike">
                <a:solidFill>
                  <a:srgbClr val="000000"/>
                </a:solidFill>
                <a:latin typeface="Calibri"/>
                <a:ea typeface="Calibri"/>
                <a:cs typeface="Calibri"/>
                <a:sym typeface="Calibri"/>
              </a:rPr>
              <a:t> "As for me, this is my covenant with you: You will be the father of many nations. </a:t>
            </a:r>
            <a:r>
              <a:rPr b="0" baseline="30000" i="0" lang="en-GB" sz="1400" u="none" cap="none" strike="noStrike">
                <a:solidFill>
                  <a:srgbClr val="000000"/>
                </a:solidFill>
                <a:latin typeface="Calibri"/>
                <a:ea typeface="Calibri"/>
                <a:cs typeface="Calibri"/>
                <a:sym typeface="Calibri"/>
              </a:rPr>
              <a:t>5</a:t>
            </a:r>
            <a:r>
              <a:rPr b="0" i="0" lang="en-GB" sz="1400" u="none" cap="none" strike="noStrike">
                <a:solidFill>
                  <a:srgbClr val="000000"/>
                </a:solidFill>
                <a:latin typeface="Calibri"/>
                <a:ea typeface="Calibri"/>
                <a:cs typeface="Calibri"/>
                <a:sym typeface="Calibri"/>
              </a:rPr>
              <a:t> No longer will you be called Abram; your name will be Abraham, for I have made you a father of many nations. </a:t>
            </a:r>
            <a:r>
              <a:rPr b="0" baseline="30000" i="0" lang="en-GB" sz="1400" u="none" cap="none" strike="noStrike">
                <a:solidFill>
                  <a:srgbClr val="000000"/>
                </a:solidFill>
                <a:latin typeface="Calibri"/>
                <a:ea typeface="Calibri"/>
                <a:cs typeface="Calibri"/>
                <a:sym typeface="Calibri"/>
              </a:rPr>
              <a:t>6</a:t>
            </a:r>
            <a:r>
              <a:rPr b="0" i="0" lang="en-GB" sz="1400" u="none" cap="none" strike="noStrike">
                <a:solidFill>
                  <a:srgbClr val="000000"/>
                </a:solidFill>
                <a:latin typeface="Calibri"/>
                <a:ea typeface="Calibri"/>
                <a:cs typeface="Calibri"/>
                <a:sym typeface="Calibri"/>
              </a:rPr>
              <a:t> I will make you very fruitful; I will make nations of you, and kings will come from you. </a:t>
            </a:r>
            <a:r>
              <a:rPr b="0" baseline="30000" i="0" lang="en-GB" sz="1400" u="none" cap="none" strike="noStrike">
                <a:solidFill>
                  <a:srgbClr val="000000"/>
                </a:solidFill>
                <a:latin typeface="Calibri"/>
                <a:ea typeface="Calibri"/>
                <a:cs typeface="Calibri"/>
                <a:sym typeface="Calibri"/>
              </a:rPr>
              <a:t>7</a:t>
            </a:r>
            <a:r>
              <a:rPr b="0" i="0" lang="en-GB" sz="1400" u="none" cap="none" strike="noStrike">
                <a:solidFill>
                  <a:srgbClr val="000000"/>
                </a:solidFill>
                <a:latin typeface="Calibri"/>
                <a:ea typeface="Calibri"/>
                <a:cs typeface="Calibri"/>
                <a:sym typeface="Calibri"/>
              </a:rPr>
              <a:t> I will establish my covenant as an everlasting covenant between me and you and your descendants after you for the generations to come, to be your God and the God of your descendants after you. </a:t>
            </a:r>
            <a:r>
              <a:rPr b="0" baseline="30000" i="0" lang="en-GB" sz="1400" u="none" cap="none" strike="noStrike">
                <a:solidFill>
                  <a:srgbClr val="000000"/>
                </a:solidFill>
                <a:latin typeface="Calibri"/>
                <a:ea typeface="Calibri"/>
                <a:cs typeface="Calibri"/>
                <a:sym typeface="Calibri"/>
              </a:rPr>
              <a:t>8</a:t>
            </a:r>
            <a:r>
              <a:rPr b="0" i="0" lang="en-GB" sz="1400" u="none" cap="none" strike="noStrike">
                <a:solidFill>
                  <a:srgbClr val="000000"/>
                </a:solidFill>
                <a:latin typeface="Calibri"/>
                <a:ea typeface="Calibri"/>
                <a:cs typeface="Calibri"/>
                <a:sym typeface="Calibri"/>
              </a:rPr>
              <a:t> The whole land of Canaan, where you are now an alien, I will give as an everlasting possession to you and your descendants after you; and I will be their God." </a:t>
            </a:r>
            <a:endParaRPr/>
          </a:p>
          <a:p>
            <a:pPr indent="0" lvl="0" marL="0" marR="0" rtl="0" algn="l">
              <a:lnSpc>
                <a:spcPct val="100000"/>
              </a:lnSpc>
              <a:spcBef>
                <a:spcPts val="0"/>
              </a:spcBef>
              <a:spcAft>
                <a:spcPts val="0"/>
              </a:spcAft>
              <a:buClr>
                <a:srgbClr val="000000"/>
              </a:buClr>
              <a:buSzPts val="1400"/>
              <a:buFont typeface="Calibri"/>
              <a:buNone/>
            </a:pPr>
            <a:r>
              <a:rPr b="0" i="0" lang="en-GB" sz="1400" u="none" cap="none" strike="noStrike">
                <a:solidFill>
                  <a:srgbClr val="000000"/>
                </a:solidFill>
                <a:latin typeface="Calibri"/>
                <a:ea typeface="Calibri"/>
                <a:cs typeface="Calibri"/>
                <a:sym typeface="Calibri"/>
              </a:rPr>
              <a:t> </a:t>
            </a:r>
            <a:r>
              <a:rPr b="0" baseline="30000" i="0" lang="en-GB" sz="1400" u="none" cap="none" strike="noStrike">
                <a:solidFill>
                  <a:srgbClr val="000000"/>
                </a:solidFill>
                <a:latin typeface="Calibri"/>
                <a:ea typeface="Calibri"/>
                <a:cs typeface="Calibri"/>
                <a:sym typeface="Calibri"/>
              </a:rPr>
              <a:t>9</a:t>
            </a:r>
            <a:r>
              <a:rPr b="0" i="0" lang="en-GB" sz="1400" u="none" cap="none" strike="noStrike">
                <a:solidFill>
                  <a:srgbClr val="000000"/>
                </a:solidFill>
                <a:latin typeface="Calibri"/>
                <a:ea typeface="Calibri"/>
                <a:cs typeface="Calibri"/>
                <a:sym typeface="Calibri"/>
              </a:rPr>
              <a:t> Then God said to Abraham, "As for you, you must keep my covenant, you and your descendants after you for the generations to come. </a:t>
            </a:r>
            <a:r>
              <a:rPr b="0" baseline="30000" i="0" lang="en-GB" sz="1400" u="none" cap="none" strike="noStrike">
                <a:solidFill>
                  <a:srgbClr val="000000"/>
                </a:solidFill>
                <a:latin typeface="Calibri"/>
                <a:ea typeface="Calibri"/>
                <a:cs typeface="Calibri"/>
                <a:sym typeface="Calibri"/>
              </a:rPr>
              <a:t>10</a:t>
            </a:r>
            <a:r>
              <a:rPr b="0" i="0" lang="en-GB" sz="1400" u="none" cap="none" strike="noStrike">
                <a:solidFill>
                  <a:srgbClr val="000000"/>
                </a:solidFill>
                <a:latin typeface="Calibri"/>
                <a:ea typeface="Calibri"/>
                <a:cs typeface="Calibri"/>
                <a:sym typeface="Calibri"/>
              </a:rPr>
              <a:t> This is my covenant with you and your descendants after you, the covenant you are to keep: Every male among you shall be circumcised. </a:t>
            </a:r>
            <a:r>
              <a:rPr b="0" baseline="30000" i="0" lang="en-GB" sz="1400" u="none" cap="none" strike="noStrike">
                <a:solidFill>
                  <a:srgbClr val="000000"/>
                </a:solidFill>
                <a:latin typeface="Calibri"/>
                <a:ea typeface="Calibri"/>
                <a:cs typeface="Calibri"/>
                <a:sym typeface="Calibri"/>
              </a:rPr>
              <a:t>11</a:t>
            </a:r>
            <a:r>
              <a:rPr b="0" i="0" lang="en-GB" sz="1400" u="none" cap="none" strike="noStrike">
                <a:solidFill>
                  <a:srgbClr val="000000"/>
                </a:solidFill>
                <a:latin typeface="Calibri"/>
                <a:ea typeface="Calibri"/>
                <a:cs typeface="Calibri"/>
                <a:sym typeface="Calibri"/>
              </a:rPr>
              <a:t> You are to undergo circumcision, and it will be the sign of the covenant between me and you. </a:t>
            </a:r>
            <a:r>
              <a:rPr b="0" baseline="30000" i="0" lang="en-GB" sz="1400" u="none" cap="none" strike="noStrike">
                <a:solidFill>
                  <a:srgbClr val="000000"/>
                </a:solidFill>
                <a:latin typeface="Calibri"/>
                <a:ea typeface="Calibri"/>
                <a:cs typeface="Calibri"/>
                <a:sym typeface="Calibri"/>
              </a:rPr>
              <a:t>12</a:t>
            </a:r>
            <a:r>
              <a:rPr b="0" i="0" lang="en-GB" sz="1400" u="none" cap="none" strike="noStrike">
                <a:solidFill>
                  <a:srgbClr val="000000"/>
                </a:solidFill>
                <a:latin typeface="Calibri"/>
                <a:ea typeface="Calibri"/>
                <a:cs typeface="Calibri"/>
                <a:sym typeface="Calibri"/>
              </a:rPr>
              <a:t> For the generations to come every male among you who is eight days old must be circumcised, including those born in your household or bought with money from a foreigner—those who are not your offspring. </a:t>
            </a:r>
            <a:r>
              <a:rPr b="0" baseline="30000" i="0" lang="en-GB" sz="1400" u="none" cap="none" strike="noStrike">
                <a:solidFill>
                  <a:srgbClr val="000000"/>
                </a:solidFill>
                <a:latin typeface="Calibri"/>
                <a:ea typeface="Calibri"/>
                <a:cs typeface="Calibri"/>
                <a:sym typeface="Calibri"/>
              </a:rPr>
              <a:t>13</a:t>
            </a:r>
            <a:r>
              <a:rPr b="0" i="0" lang="en-GB" sz="1400" u="none" cap="none" strike="noStrike">
                <a:solidFill>
                  <a:srgbClr val="000000"/>
                </a:solidFill>
                <a:latin typeface="Calibri"/>
                <a:ea typeface="Calibri"/>
                <a:cs typeface="Calibri"/>
                <a:sym typeface="Calibri"/>
              </a:rPr>
              <a:t> Whether born in your household or bought with your money, they must be circumcised. My covenant in your flesh is to be an everlasting covenant. </a:t>
            </a:r>
            <a:r>
              <a:rPr b="0" baseline="30000" i="0" lang="en-GB" sz="1400" u="none" cap="none" strike="noStrike">
                <a:solidFill>
                  <a:srgbClr val="000000"/>
                </a:solidFill>
                <a:latin typeface="Calibri"/>
                <a:ea typeface="Calibri"/>
                <a:cs typeface="Calibri"/>
                <a:sym typeface="Calibri"/>
              </a:rPr>
              <a:t>14</a:t>
            </a:r>
            <a:r>
              <a:rPr b="0" i="0" lang="en-GB" sz="1400" u="none" cap="none" strike="noStrike">
                <a:solidFill>
                  <a:srgbClr val="000000"/>
                </a:solidFill>
                <a:latin typeface="Calibri"/>
                <a:ea typeface="Calibri"/>
                <a:cs typeface="Calibri"/>
                <a:sym typeface="Calibri"/>
              </a:rPr>
              <a:t> Any uncircumcised male, who has not been circumcised in the flesh, will be cut off from his people; he has broken my covenant."</a:t>
            </a:r>
            <a:endParaRPr/>
          </a:p>
        </p:txBody>
      </p:sp>
      <p:pic>
        <p:nvPicPr>
          <p:cNvPr id="395" name="Google Shape;395;p61"/>
          <p:cNvPicPr preferRelativeResize="0"/>
          <p:nvPr/>
        </p:nvPicPr>
        <p:blipFill rotWithShape="1">
          <a:blip r:embed="rId3">
            <a:alphaModFix/>
          </a:blip>
          <a:srcRect b="0" l="0" r="0" t="0"/>
          <a:stretch/>
        </p:blipFill>
        <p:spPr>
          <a:xfrm>
            <a:off x="8810943" y="4434125"/>
            <a:ext cx="2495066" cy="2423875"/>
          </a:xfrm>
          <a:prstGeom prst="rect">
            <a:avLst/>
          </a:prstGeom>
          <a:noFill/>
          <a:ln>
            <a:noFill/>
          </a:ln>
        </p:spPr>
      </p:pic>
      <p:sp>
        <p:nvSpPr>
          <p:cNvPr id="396" name="Google Shape;396;p61"/>
          <p:cNvSpPr/>
          <p:nvPr/>
        </p:nvSpPr>
        <p:spPr>
          <a:xfrm>
            <a:off x="588578" y="4906882"/>
            <a:ext cx="6458607" cy="156966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Circumcision is a medical procedure where the foreskin is cut away from the penis.</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 calcmode="lin" valueType="num">
                                      <p:cBhvr additive="base">
                                        <p:cTn dur="500"/>
                                        <p:tgtEl>
                                          <p:spTgt spid="39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2"/>
          <p:cNvSpPr txBox="1"/>
          <p:nvPr/>
        </p:nvSpPr>
        <p:spPr>
          <a:xfrm>
            <a:off x="4104289" y="1497724"/>
            <a:ext cx="755168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Calibri"/>
              <a:buNone/>
            </a:pPr>
            <a:r>
              <a:rPr b="0" i="0" lang="en-GB" sz="4000" u="none" cap="none" strike="noStrike">
                <a:solidFill>
                  <a:srgbClr val="000000"/>
                </a:solidFill>
                <a:latin typeface="Calibri"/>
                <a:ea typeface="Calibri"/>
                <a:cs typeface="Calibri"/>
                <a:sym typeface="Calibri"/>
              </a:rPr>
              <a:t>Circumcision</a:t>
            </a:r>
            <a:r>
              <a:rPr b="0" i="0" lang="en-GB"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id="402" name="Google Shape;402;p62"/>
          <p:cNvPicPr preferRelativeResize="0"/>
          <p:nvPr/>
        </p:nvPicPr>
        <p:blipFill rotWithShape="1">
          <a:blip r:embed="rId3">
            <a:alphaModFix/>
          </a:blip>
          <a:srcRect b="0" l="0" r="0" t="0"/>
          <a:stretch/>
        </p:blipFill>
        <p:spPr>
          <a:xfrm>
            <a:off x="3588174" y="3301805"/>
            <a:ext cx="4291956" cy="28714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63"/>
          <p:cNvPicPr preferRelativeResize="0"/>
          <p:nvPr/>
        </p:nvPicPr>
        <p:blipFill rotWithShape="1">
          <a:blip r:embed="rId3">
            <a:alphaModFix/>
          </a:blip>
          <a:srcRect b="0" l="0" r="0" t="0"/>
          <a:stretch/>
        </p:blipFill>
        <p:spPr>
          <a:xfrm>
            <a:off x="0" y="300037"/>
            <a:ext cx="12192000" cy="6257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4"/>
          <p:cNvSpPr txBox="1"/>
          <p:nvPr/>
        </p:nvSpPr>
        <p:spPr>
          <a:xfrm>
            <a:off x="503018" y="767859"/>
            <a:ext cx="8104954" cy="1849218"/>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Circumcision is practiced by many people in the world but it is only for the Jewish people that it is a sign of their acceptance of their relationship with God.</a:t>
            </a:r>
            <a:endParaRPr/>
          </a:p>
          <a:p>
            <a:pPr indent="0" lvl="0" marL="0" marR="0" rtl="0" algn="just">
              <a:spcBef>
                <a:spcPts val="0"/>
              </a:spcBef>
              <a:spcAft>
                <a:spcPts val="0"/>
              </a:spcAft>
              <a:buNone/>
            </a:pPr>
            <a:r>
              <a:rPr b="0" i="0" lang="en-GB" sz="2800" u="none" cap="none" strike="noStrike">
                <a:solidFill>
                  <a:srgbClr val="000000"/>
                </a:solidFill>
                <a:latin typeface="Calibri"/>
                <a:ea typeface="Calibri"/>
                <a:cs typeface="Calibri"/>
                <a:sym typeface="Calibri"/>
              </a:rPr>
              <a:t>This is a special event in a Jewish family which is called </a:t>
            </a:r>
            <a:r>
              <a:rPr b="0" i="0" lang="en-GB" sz="2800" u="none" cap="none" strike="noStrike">
                <a:solidFill>
                  <a:srgbClr val="FF0000"/>
                </a:solidFill>
                <a:latin typeface="Calibri"/>
                <a:ea typeface="Calibri"/>
                <a:cs typeface="Calibri"/>
                <a:sym typeface="Calibri"/>
              </a:rPr>
              <a:t>Brit Milah </a:t>
            </a:r>
            <a:r>
              <a:rPr b="0" i="0" lang="en-GB" sz="2800" u="none" cap="none" strike="noStrike">
                <a:solidFill>
                  <a:srgbClr val="000000"/>
                </a:solidFill>
                <a:latin typeface="Calibri"/>
                <a:ea typeface="Calibri"/>
                <a:cs typeface="Calibri"/>
                <a:sym typeface="Calibri"/>
              </a:rPr>
              <a:t>(prounounced breet meelah) </a:t>
            </a:r>
            <a:endParaRPr/>
          </a:p>
          <a:p>
            <a:pPr indent="0" lvl="0" marL="0" marR="0" rtl="0" algn="just">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It is a an external symbol of the covenant.</a:t>
            </a:r>
            <a:endParaRPr/>
          </a:p>
          <a:p>
            <a:pPr indent="0" lvl="0" marL="0" marR="0" rtl="0" algn="just">
              <a:lnSpc>
                <a:spcPct val="100000"/>
              </a:lnSpc>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Noto Sans Symbols"/>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GB" sz="2800" u="none" cap="none" strike="noStrike">
                <a:solidFill>
                  <a:srgbClr val="000000"/>
                </a:solidFill>
                <a:latin typeface="Calibri"/>
                <a:ea typeface="Calibri"/>
                <a:cs typeface="Calibri"/>
                <a:sym typeface="Calibri"/>
              </a:rPr>
              <a:t>It is the oldest Jewish ritual and one that has remained unchanged to the present day. </a:t>
            </a:r>
            <a:endParaRPr/>
          </a:p>
          <a:p>
            <a:pPr indent="0" lvl="0" marL="0" marR="0" rtl="0" algn="just">
              <a:lnSpc>
                <a:spcPct val="100000"/>
              </a:lnSpc>
              <a:spcBef>
                <a:spcPts val="0"/>
              </a:spcBef>
              <a:spcAft>
                <a:spcPts val="0"/>
              </a:spcAft>
              <a:buClr>
                <a:schemeClr val="dk1"/>
              </a:buClr>
              <a:buSzPts val="2800"/>
              <a:buFont typeface="Noto Sans Symbols"/>
              <a:buNone/>
            </a:pPr>
            <a:r>
              <a:t/>
            </a:r>
            <a:endParaRPr b="0" i="0" sz="28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p:txBody>
      </p:sp>
      <p:pic>
        <p:nvPicPr>
          <p:cNvPr id="413" name="Google Shape;413;p64"/>
          <p:cNvPicPr preferRelativeResize="0"/>
          <p:nvPr/>
        </p:nvPicPr>
        <p:blipFill rotWithShape="1">
          <a:blip r:embed="rId3">
            <a:alphaModFix/>
          </a:blip>
          <a:srcRect b="0" l="0" r="0" t="0"/>
          <a:stretch/>
        </p:blipFill>
        <p:spPr>
          <a:xfrm>
            <a:off x="8842649" y="967253"/>
            <a:ext cx="3155819" cy="2185849"/>
          </a:xfrm>
          <a:prstGeom prst="rect">
            <a:avLst/>
          </a:prstGeom>
          <a:noFill/>
          <a:ln>
            <a:noFill/>
          </a:ln>
        </p:spPr>
      </p:pic>
      <p:pic>
        <p:nvPicPr>
          <p:cNvPr id="414" name="Google Shape;414;p64"/>
          <p:cNvPicPr preferRelativeResize="0"/>
          <p:nvPr/>
        </p:nvPicPr>
        <p:blipFill rotWithShape="1">
          <a:blip r:embed="rId4">
            <a:alphaModFix/>
          </a:blip>
          <a:srcRect b="0" l="0" r="0" t="0"/>
          <a:stretch/>
        </p:blipFill>
        <p:spPr>
          <a:xfrm>
            <a:off x="8842649" y="4020207"/>
            <a:ext cx="3224192" cy="17972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5"/>
          <p:cNvSpPr txBox="1"/>
          <p:nvPr>
            <p:ph idx="1" type="body"/>
          </p:nvPr>
        </p:nvSpPr>
        <p:spPr>
          <a:xfrm>
            <a:off x="304400" y="625445"/>
            <a:ext cx="7745100" cy="25052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2800"/>
              <a:buFont typeface="Calibri"/>
              <a:buNone/>
            </a:pPr>
            <a:r>
              <a:rPr lang="en-GB" sz="2800">
                <a:solidFill>
                  <a:srgbClr val="FF0000"/>
                </a:solidFill>
                <a:latin typeface="Calibri"/>
                <a:ea typeface="Calibri"/>
                <a:cs typeface="Calibri"/>
                <a:sym typeface="Calibri"/>
              </a:rPr>
              <a:t>The ceremony takes place </a:t>
            </a:r>
            <a:r>
              <a:rPr lang="en-GB" sz="2800">
                <a:latin typeface="Calibri"/>
                <a:ea typeface="Calibri"/>
                <a:cs typeface="Calibri"/>
                <a:sym typeface="Calibri"/>
              </a:rPr>
              <a:t>either at home or in the hospital, </a:t>
            </a:r>
            <a:r>
              <a:rPr lang="en-GB" sz="2800">
                <a:solidFill>
                  <a:srgbClr val="FF0000"/>
                </a:solidFill>
                <a:latin typeface="Calibri"/>
                <a:ea typeface="Calibri"/>
                <a:cs typeface="Calibri"/>
                <a:sym typeface="Calibri"/>
              </a:rPr>
              <a:t>on the 8</a:t>
            </a:r>
            <a:r>
              <a:rPr baseline="30000" lang="en-GB" sz="2800">
                <a:solidFill>
                  <a:srgbClr val="FF0000"/>
                </a:solidFill>
                <a:latin typeface="Calibri"/>
                <a:ea typeface="Calibri"/>
                <a:cs typeface="Calibri"/>
                <a:sym typeface="Calibri"/>
              </a:rPr>
              <a:t>th</a:t>
            </a:r>
            <a:r>
              <a:rPr lang="en-GB" sz="2800">
                <a:solidFill>
                  <a:srgbClr val="FF0000"/>
                </a:solidFill>
                <a:latin typeface="Calibri"/>
                <a:ea typeface="Calibri"/>
                <a:cs typeface="Calibri"/>
                <a:sym typeface="Calibri"/>
              </a:rPr>
              <a:t> day after the baby is born. </a:t>
            </a:r>
            <a:endParaRPr sz="2800">
              <a:solidFill>
                <a:srgbClr val="FF0000"/>
              </a:solidFill>
              <a:latin typeface="Calibri"/>
              <a:ea typeface="Calibri"/>
              <a:cs typeface="Calibri"/>
              <a:sym typeface="Calibri"/>
            </a:endParaRPr>
          </a:p>
          <a:p>
            <a:pPr indent="0" lvl="0" marL="0" rtl="0" algn="l">
              <a:spcBef>
                <a:spcPts val="560"/>
              </a:spcBef>
              <a:spcAft>
                <a:spcPts val="0"/>
              </a:spcAft>
              <a:buClr>
                <a:schemeClr val="dk1"/>
              </a:buClr>
              <a:buSzPts val="2800"/>
              <a:buFont typeface="Arial"/>
              <a:buNone/>
            </a:pPr>
            <a:r>
              <a:t/>
            </a:r>
            <a:endParaRPr sz="2800">
              <a:latin typeface="Calibri"/>
              <a:ea typeface="Calibri"/>
              <a:cs typeface="Calibri"/>
              <a:sym typeface="Calibri"/>
            </a:endParaRPr>
          </a:p>
          <a:p>
            <a:pPr indent="0" lvl="0" marL="0" rtl="0" algn="l">
              <a:spcBef>
                <a:spcPts val="560"/>
              </a:spcBef>
              <a:spcAft>
                <a:spcPts val="0"/>
              </a:spcAft>
              <a:buClr>
                <a:schemeClr val="dk1"/>
              </a:buClr>
              <a:buSzPts val="2800"/>
              <a:buFont typeface="Calibri"/>
              <a:buNone/>
            </a:pPr>
            <a:r>
              <a:rPr lang="en-GB" sz="2800">
                <a:latin typeface="Calibri"/>
                <a:ea typeface="Calibri"/>
                <a:cs typeface="Calibri"/>
                <a:sym typeface="Calibri"/>
              </a:rPr>
              <a:t>It is performed by a specially trained person called a Mohel. </a:t>
            </a:r>
            <a:endParaRPr/>
          </a:p>
        </p:txBody>
      </p:sp>
      <p:pic>
        <p:nvPicPr>
          <p:cNvPr descr="http://w3.chabad.org/media/images/282/cNkg2828230.jpg" id="420" name="Google Shape;420;p65"/>
          <p:cNvPicPr preferRelativeResize="0"/>
          <p:nvPr/>
        </p:nvPicPr>
        <p:blipFill rotWithShape="1">
          <a:blip r:embed="rId3">
            <a:alphaModFix/>
          </a:blip>
          <a:srcRect b="6299" l="4535" r="9306" t="6389"/>
          <a:stretch/>
        </p:blipFill>
        <p:spPr>
          <a:xfrm>
            <a:off x="8720320" y="3130658"/>
            <a:ext cx="3167280" cy="3584027"/>
          </a:xfrm>
          <a:prstGeom prst="rect">
            <a:avLst/>
          </a:prstGeom>
          <a:noFill/>
          <a:ln>
            <a:noFill/>
          </a:ln>
        </p:spPr>
      </p:pic>
      <p:pic>
        <p:nvPicPr>
          <p:cNvPr descr="http://inthelightphoto.co.za/wp-content/uploads/2013/09/newborn-baby-photographer-pretoria-centurion-0011.jpg" id="421" name="Google Shape;421;p65"/>
          <p:cNvPicPr preferRelativeResize="0"/>
          <p:nvPr/>
        </p:nvPicPr>
        <p:blipFill rotWithShape="1">
          <a:blip r:embed="rId4">
            <a:alphaModFix/>
          </a:blip>
          <a:srcRect b="0" l="0" r="0" t="0"/>
          <a:stretch/>
        </p:blipFill>
        <p:spPr>
          <a:xfrm>
            <a:off x="8633210" y="357574"/>
            <a:ext cx="2798380" cy="1864654"/>
          </a:xfrm>
          <a:prstGeom prst="rect">
            <a:avLst/>
          </a:prstGeom>
          <a:noFill/>
          <a:ln>
            <a:noFill/>
          </a:ln>
        </p:spPr>
      </p:pic>
      <p:sp>
        <p:nvSpPr>
          <p:cNvPr id="422" name="Google Shape;422;p65"/>
          <p:cNvSpPr/>
          <p:nvPr/>
        </p:nvSpPr>
        <p:spPr>
          <a:xfrm>
            <a:off x="304400" y="3419238"/>
            <a:ext cx="7327712"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It is a sign that the infant has joined the covenant</a:t>
            </a:r>
            <a:endParaRPr/>
          </a:p>
        </p:txBody>
      </p:sp>
      <p:sp>
        <p:nvSpPr>
          <p:cNvPr id="423" name="Google Shape;423;p65"/>
          <p:cNvSpPr/>
          <p:nvPr/>
        </p:nvSpPr>
        <p:spPr>
          <a:xfrm>
            <a:off x="612328" y="4508402"/>
            <a:ext cx="6711856" cy="1200329"/>
          </a:xfrm>
          <a:prstGeom prst="rect">
            <a:avLst/>
          </a:prstGeom>
          <a:noFill/>
          <a:ln cap="flat" cmpd="sng" w="57150">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273050" lvl="0" marL="273050" marR="0" rtl="0" algn="l">
              <a:spcBef>
                <a:spcPts val="0"/>
              </a:spcBef>
              <a:spcAft>
                <a:spcPts val="0"/>
              </a:spcAft>
              <a:buClr>
                <a:srgbClr val="FE8637"/>
              </a:buClr>
              <a:buSzPts val="1680"/>
              <a:buFont typeface="Noto Sans Symbols"/>
              <a:buChar char="🞆"/>
            </a:pPr>
            <a:r>
              <a:rPr i="1" lang="en-GB" sz="2400">
                <a:solidFill>
                  <a:srgbClr val="000000"/>
                </a:solidFill>
                <a:latin typeface="Century Schoolbook"/>
                <a:ea typeface="Century Schoolbook"/>
                <a:cs typeface="Century Schoolbook"/>
                <a:sym typeface="Century Schoolbook"/>
              </a:rPr>
              <a:t>‘</a:t>
            </a:r>
            <a:r>
              <a:rPr i="1" lang="en-GB" sz="2400">
                <a:solidFill>
                  <a:srgbClr val="FF0000"/>
                </a:solidFill>
                <a:latin typeface="Century Schoolbook"/>
                <a:ea typeface="Century Schoolbook"/>
                <a:cs typeface="Century Schoolbook"/>
                <a:sym typeface="Century Schoolbook"/>
              </a:rPr>
              <a:t>You shall be circumcised </a:t>
            </a:r>
            <a:r>
              <a:rPr i="1" lang="en-GB" sz="2400">
                <a:solidFill>
                  <a:srgbClr val="000000"/>
                </a:solidFill>
                <a:latin typeface="Century Schoolbook"/>
                <a:ea typeface="Century Schoolbook"/>
                <a:cs typeface="Century Schoolbook"/>
                <a:sym typeface="Century Schoolbook"/>
              </a:rPr>
              <a:t>in the flesh of your foreskins, </a:t>
            </a:r>
            <a:r>
              <a:rPr i="1" lang="en-GB" sz="2400">
                <a:solidFill>
                  <a:srgbClr val="FF0000"/>
                </a:solidFill>
                <a:latin typeface="Century Schoolbook"/>
                <a:ea typeface="Century Schoolbook"/>
                <a:cs typeface="Century Schoolbook"/>
                <a:sym typeface="Century Schoolbook"/>
              </a:rPr>
              <a:t>and it shall be a sign of the covenant between me and you.’  </a:t>
            </a:r>
            <a:r>
              <a:rPr b="1" lang="en-GB" sz="2400">
                <a:solidFill>
                  <a:srgbClr val="FF0000"/>
                </a:solidFill>
                <a:latin typeface="Century Schoolbook"/>
                <a:ea typeface="Century Schoolbook"/>
                <a:cs typeface="Century Schoolbook"/>
                <a:sym typeface="Century Schoolbook"/>
              </a:rPr>
              <a:t>Genesis</a:t>
            </a:r>
            <a:r>
              <a:rPr b="1" lang="en-GB" sz="2400">
                <a:solidFill>
                  <a:srgbClr val="000000"/>
                </a:solidFill>
                <a:latin typeface="Century Schoolbook"/>
                <a:ea typeface="Century Schoolbook"/>
                <a:cs typeface="Century Schoolbook"/>
                <a:sym typeface="Century Schoolbook"/>
              </a:rPr>
              <a:t> 17</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anim calcmode="lin" valueType="num">
                                      <p:cBhvr additive="base">
                                        <p:cTn dur="500"/>
                                        <p:tgtEl>
                                          <p:spTgt spid="419">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9">
                                            <p:txEl>
                                              <p:pRg end="1" st="1"/>
                                            </p:txEl>
                                          </p:spTgt>
                                        </p:tgtEl>
                                        <p:attrNameLst>
                                          <p:attrName>style.visibility</p:attrName>
                                        </p:attrNameLst>
                                      </p:cBhvr>
                                      <p:to>
                                        <p:strVal val="visible"/>
                                      </p:to>
                                    </p:set>
                                    <p:anim calcmode="lin" valueType="num">
                                      <p:cBhvr additive="base">
                                        <p:cTn dur="500"/>
                                        <p:tgtEl>
                                          <p:spTgt spid="419">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9">
                                            <p:txEl>
                                              <p:pRg end="2" st="2"/>
                                            </p:txEl>
                                          </p:spTgt>
                                        </p:tgtEl>
                                        <p:attrNameLst>
                                          <p:attrName>style.visibility</p:attrName>
                                        </p:attrNameLst>
                                      </p:cBhvr>
                                      <p:to>
                                        <p:strVal val="visible"/>
                                      </p:to>
                                    </p:set>
                                    <p:anim calcmode="lin" valueType="num">
                                      <p:cBhvr additive="base">
                                        <p:cTn dur="500"/>
                                        <p:tgtEl>
                                          <p:spTgt spid="419">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Screen Clipping" id="428" name="Google Shape;428;p66"/>
          <p:cNvPicPr preferRelativeResize="0"/>
          <p:nvPr/>
        </p:nvPicPr>
        <p:blipFill rotWithShape="1">
          <a:blip r:embed="rId3">
            <a:alphaModFix/>
          </a:blip>
          <a:srcRect b="0" l="0" r="0" t="0"/>
          <a:stretch/>
        </p:blipFill>
        <p:spPr>
          <a:xfrm>
            <a:off x="2477495" y="1735514"/>
            <a:ext cx="6363058" cy="3161950"/>
          </a:xfrm>
          <a:prstGeom prst="rect">
            <a:avLst/>
          </a:prstGeom>
          <a:noFill/>
          <a:ln>
            <a:noFill/>
          </a:ln>
        </p:spPr>
      </p:pic>
      <p:sp>
        <p:nvSpPr>
          <p:cNvPr id="429" name="Google Shape;429;p66"/>
          <p:cNvSpPr/>
          <p:nvPr/>
        </p:nvSpPr>
        <p:spPr>
          <a:xfrm>
            <a:off x="3309290" y="5561753"/>
            <a:ext cx="5205336"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Arial"/>
                <a:ea typeface="Arial"/>
                <a:cs typeface="Arial"/>
                <a:sym typeface="Arial"/>
                <a:hlinkClick r:id="rId4"/>
              </a:rPr>
              <a:t>https://www.youtube.com/watch?v=VC6P2FrZf2g</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66"/>
          <p:cNvSpPr txBox="1"/>
          <p:nvPr/>
        </p:nvSpPr>
        <p:spPr>
          <a:xfrm>
            <a:off x="2404148" y="576067"/>
            <a:ext cx="6338807" cy="523220"/>
          </a:xfrm>
          <a:prstGeom prst="rect">
            <a:avLst/>
          </a:prstGeom>
          <a:noFill/>
          <a:ln cap="flat" cmpd="sng" w="57150">
            <a:solidFill>
              <a:srgbClr val="71BEC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Lets find out more.</a:t>
            </a:r>
            <a:endParaRPr sz="2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7"/>
          <p:cNvSpPr/>
          <p:nvPr/>
        </p:nvSpPr>
        <p:spPr>
          <a:xfrm>
            <a:off x="236749" y="282274"/>
            <a:ext cx="11698013" cy="26776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The covenant between God and Abraham show the distinctiveness that </a:t>
            </a:r>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God placed on Jews. </a:t>
            </a:r>
            <a:endParaRPr b="0" i="0" sz="2800" u="none" cap="none" strike="noStrike">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Before the Torah was written the covenant was important because it was their connection with God</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All Jews are children of ‘Abraham’ and are bound by these covenants.</a:t>
            </a:r>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This places responsibilities on Jews to live by the rules of the Torah.</a:t>
            </a:r>
            <a:endParaRPr/>
          </a:p>
        </p:txBody>
      </p:sp>
      <p:pic>
        <p:nvPicPr>
          <p:cNvPr id="436" name="Google Shape;436;p67"/>
          <p:cNvPicPr preferRelativeResize="0"/>
          <p:nvPr/>
        </p:nvPicPr>
        <p:blipFill rotWithShape="1">
          <a:blip r:embed="rId3">
            <a:alphaModFix/>
          </a:blip>
          <a:srcRect b="0" l="0" r="0" t="0"/>
          <a:stretch/>
        </p:blipFill>
        <p:spPr>
          <a:xfrm>
            <a:off x="898634" y="3189263"/>
            <a:ext cx="2880088" cy="3089549"/>
          </a:xfrm>
          <a:prstGeom prst="rect">
            <a:avLst/>
          </a:prstGeom>
          <a:noFill/>
          <a:ln>
            <a:noFill/>
          </a:ln>
        </p:spPr>
      </p:pic>
      <p:sp>
        <p:nvSpPr>
          <p:cNvPr id="437" name="Google Shape;437;p67"/>
          <p:cNvSpPr/>
          <p:nvPr/>
        </p:nvSpPr>
        <p:spPr>
          <a:xfrm>
            <a:off x="4745423" y="2959931"/>
            <a:ext cx="7409791" cy="3732879"/>
          </a:xfrm>
          <a:prstGeom prst="wedgeEllipseCallout">
            <a:avLst>
              <a:gd fmla="val -75166" name="adj1"/>
              <a:gd fmla="val -903"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8" name="Google Shape;438;p67"/>
          <p:cNvSpPr txBox="1"/>
          <p:nvPr/>
        </p:nvSpPr>
        <p:spPr>
          <a:xfrm>
            <a:off x="5533700" y="3487542"/>
            <a:ext cx="6085489"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Sorts Mill Goudy"/>
              <a:buNone/>
            </a:pPr>
            <a:r>
              <a:rPr b="0" i="0" lang="en-GB" sz="2400" u="none" cap="none" strike="noStrike">
                <a:solidFill>
                  <a:srgbClr val="000000"/>
                </a:solidFill>
                <a:latin typeface="Sorts Mill Goudy"/>
                <a:ea typeface="Sorts Mill Goudy"/>
                <a:cs typeface="Sorts Mill Goudy"/>
                <a:sym typeface="Sorts Mill Goudy"/>
              </a:rPr>
              <a:t>I believe that every individual is chosen or destined for some distinct purpose. Maybe the Greeks were chosen for their unique contributions to art and philosophy, the Romans for their law and government. The Jews were chosen by G-d to be the pioneers of religion and morality, and that is our national purpose. </a:t>
            </a:r>
            <a:endParaRPr b="0" i="0" sz="2400" u="none" cap="none" strike="noStrike">
              <a:solidFill>
                <a:srgbClr val="000000"/>
              </a:solidFill>
              <a:latin typeface="Sorts Mill Goudy"/>
              <a:ea typeface="Sorts Mill Goudy"/>
              <a:cs typeface="Sorts Mill Goudy"/>
              <a:sym typeface="Sorts Mill Goudy"/>
            </a:endParaRPr>
          </a:p>
        </p:txBody>
      </p:sp>
      <p:sp>
        <p:nvSpPr>
          <p:cNvPr id="439" name="Google Shape;439;p67"/>
          <p:cNvSpPr txBox="1"/>
          <p:nvPr/>
        </p:nvSpPr>
        <p:spPr>
          <a:xfrm>
            <a:off x="898634" y="6385034"/>
            <a:ext cx="34841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GB" sz="1800" u="none" cap="none" strike="noStrike">
                <a:solidFill>
                  <a:srgbClr val="000000"/>
                </a:solidFill>
                <a:latin typeface="Calibri"/>
                <a:ea typeface="Calibri"/>
                <a:cs typeface="Calibri"/>
                <a:sym typeface="Calibri"/>
              </a:rPr>
              <a:t>Rabbi Lord Immanuel Jakobovits</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5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8"/>
                                        </p:tgtEl>
                                        <p:attrNameLst>
                                          <p:attrName>style.visibility</p:attrName>
                                        </p:attrNameLst>
                                      </p:cBhvr>
                                      <p:to>
                                        <p:strVal val="visible"/>
                                      </p:to>
                                    </p:set>
                                    <p:anim calcmode="lin" valueType="num">
                                      <p:cBhvr additive="base">
                                        <p:cTn dur="500"/>
                                        <p:tgtEl>
                                          <p:spTgt spid="4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0"/>
          <p:cNvSpPr/>
          <p:nvPr/>
        </p:nvSpPr>
        <p:spPr>
          <a:xfrm>
            <a:off x="1847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800" u="none" cap="none" strike="noStrike">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judgement; the Messiah; the Messianic Age; Olam Ha’ba</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800" u="none" cap="none" strike="noStrike">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worship: Shabbat; synagogue</a:t>
            </a:r>
            <a:endParaRPr/>
          </a:p>
        </p:txBody>
      </p:sp>
      <p:sp>
        <p:nvSpPr>
          <p:cNvPr id="316" name="Google Shape;316;p50"/>
          <p:cNvSpPr/>
          <p:nvPr/>
        </p:nvSpPr>
        <p:spPr>
          <a:xfrm>
            <a:off x="2030278" y="2557221"/>
            <a:ext cx="3719593" cy="55793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8"/>
          <p:cNvSpPr/>
          <p:nvPr/>
        </p:nvSpPr>
        <p:spPr>
          <a:xfrm>
            <a:off x="723253" y="600055"/>
            <a:ext cx="10389031" cy="108337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2800">
                <a:solidFill>
                  <a:srgbClr val="000000"/>
                </a:solidFill>
                <a:latin typeface="Calibri"/>
                <a:ea typeface="Calibri"/>
                <a:cs typeface="Calibri"/>
                <a:sym typeface="Calibri"/>
              </a:rPr>
              <a:t>  Time to learn a quote: Choose one and learn it !</a:t>
            </a:r>
            <a:endParaRPr/>
          </a:p>
          <a:p>
            <a:pPr indent="0" lvl="0" marL="0" marR="0" rtl="0" algn="l">
              <a:lnSpc>
                <a:spcPct val="115000"/>
              </a:lnSpc>
              <a:spcBef>
                <a:spcPts val="0"/>
              </a:spcBef>
              <a:spcAft>
                <a:spcPts val="0"/>
              </a:spcAft>
              <a:buNone/>
            </a:pPr>
            <a:r>
              <a:t/>
            </a:r>
            <a:endParaRPr sz="2800">
              <a:solidFill>
                <a:srgbClr val="000000"/>
              </a:solidFill>
              <a:latin typeface="Calibri"/>
              <a:ea typeface="Calibri"/>
              <a:cs typeface="Calibri"/>
              <a:sym typeface="Calibri"/>
            </a:endParaRPr>
          </a:p>
        </p:txBody>
      </p:sp>
      <p:sp>
        <p:nvSpPr>
          <p:cNvPr id="445" name="Google Shape;445;p68"/>
          <p:cNvSpPr/>
          <p:nvPr/>
        </p:nvSpPr>
        <p:spPr>
          <a:xfrm>
            <a:off x="320296" y="4083924"/>
            <a:ext cx="11690890" cy="1791260"/>
          </a:xfrm>
          <a:prstGeom prst="rect">
            <a:avLst/>
          </a:prstGeom>
          <a:solidFill>
            <a:schemeClr val="accent6"/>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3200">
                <a:solidFill>
                  <a:srgbClr val="000000"/>
                </a:solidFill>
                <a:latin typeface="Calibri"/>
                <a:ea typeface="Calibri"/>
                <a:cs typeface="Calibri"/>
                <a:sym typeface="Calibri"/>
              </a:rPr>
              <a:t> </a:t>
            </a:r>
            <a:endParaRPr sz="3200">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lang="en-GB" sz="3200">
                <a:solidFill>
                  <a:srgbClr val="000000"/>
                </a:solidFill>
                <a:latin typeface="Calibri"/>
                <a:ea typeface="Calibri"/>
                <a:cs typeface="Calibri"/>
                <a:sym typeface="Calibri"/>
              </a:rPr>
              <a:t>“I will make you a great nation and I will bless you.” Genesis 12:2</a:t>
            </a:r>
            <a:endParaRPr/>
          </a:p>
          <a:p>
            <a:pPr indent="0" lvl="0" marL="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p:txBody>
      </p:sp>
      <p:sp>
        <p:nvSpPr>
          <p:cNvPr id="446" name="Google Shape;446;p68"/>
          <p:cNvSpPr/>
          <p:nvPr/>
        </p:nvSpPr>
        <p:spPr>
          <a:xfrm>
            <a:off x="320296" y="1886413"/>
            <a:ext cx="11690890" cy="1758045"/>
          </a:xfrm>
          <a:prstGeom prst="rect">
            <a:avLst/>
          </a:prstGeom>
          <a:solidFill>
            <a:srgbClr val="A8D08C"/>
          </a:solid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3200">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lang="en-GB" sz="3200">
                <a:solidFill>
                  <a:srgbClr val="000000"/>
                </a:solidFill>
                <a:latin typeface="Calibri"/>
                <a:ea typeface="Calibri"/>
                <a:cs typeface="Calibri"/>
                <a:sym typeface="Calibri"/>
              </a:rPr>
              <a:t>“I will take you as my own people and I will be your God.” Exodus 7:6</a:t>
            </a:r>
            <a:endParaRPr/>
          </a:p>
          <a:p>
            <a:pPr indent="0" lvl="0" marL="0" marR="0" rtl="0" algn="l">
              <a:lnSpc>
                <a:spcPct val="115000"/>
              </a:lnSpc>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1"/>
          <p:cNvSpPr txBox="1"/>
          <p:nvPr/>
        </p:nvSpPr>
        <p:spPr>
          <a:xfrm>
            <a:off x="265855" y="296088"/>
            <a:ext cx="7653402" cy="66787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In order to understand the Jewish faith now, we have to explore the history that has defined this religion.</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In the same way as you are shaped by your family and your history, so the Jewish faith is defined by its past. </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No one is an island, we are all influenced by our roots. Judaism similarly is deeply influenced and impacted by the belief that they are a loved and chosen people and this comes from the story of a promise made to Abraham.</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So in order to understand the Jewish story we need to study Abraham.</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322" name="Google Shape;322;p51"/>
          <p:cNvPicPr preferRelativeResize="0"/>
          <p:nvPr/>
        </p:nvPicPr>
        <p:blipFill rotWithShape="1">
          <a:blip r:embed="rId3">
            <a:alphaModFix/>
          </a:blip>
          <a:srcRect b="0" l="0" r="0" t="0"/>
          <a:stretch/>
        </p:blipFill>
        <p:spPr>
          <a:xfrm>
            <a:off x="7919257" y="1718442"/>
            <a:ext cx="3951272" cy="26293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2"/>
          <p:cNvSpPr/>
          <p:nvPr/>
        </p:nvSpPr>
        <p:spPr>
          <a:xfrm>
            <a:off x="1847528" y="-5083"/>
            <a:ext cx="8418510" cy="655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800" u="none" cap="none" strike="noStrike">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judgement; the Messiah; the Messianic Age; Olam Ha’ba</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GB" sz="2800" u="none" cap="none" strike="noStrike">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 worship: Shabbat; synagogue</a:t>
            </a:r>
            <a:endParaRPr/>
          </a:p>
        </p:txBody>
      </p:sp>
      <p:sp>
        <p:nvSpPr>
          <p:cNvPr id="328" name="Google Shape;328;p52"/>
          <p:cNvSpPr/>
          <p:nvPr/>
        </p:nvSpPr>
        <p:spPr>
          <a:xfrm>
            <a:off x="2030278" y="2557221"/>
            <a:ext cx="3719593" cy="557938"/>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3"/>
          <p:cNvSpPr txBox="1"/>
          <p:nvPr/>
        </p:nvSpPr>
        <p:spPr>
          <a:xfrm>
            <a:off x="472534" y="288746"/>
            <a:ext cx="11304307" cy="261610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Calibri"/>
              <a:buNone/>
            </a:pPr>
            <a:r>
              <a:rPr b="0" i="0" lang="en-GB" sz="3200" u="none" cap="none" strike="noStrike">
                <a:solidFill>
                  <a:srgbClr val="FF0000"/>
                </a:solidFill>
                <a:latin typeface="Calibri"/>
                <a:ea typeface="Calibri"/>
                <a:cs typeface="Calibri"/>
                <a:sym typeface="Calibri"/>
              </a:rPr>
              <a:t>Abram/Abraham: The founding Father or Patriarch of Judaism</a:t>
            </a:r>
            <a:endParaRPr/>
          </a:p>
          <a:p>
            <a:pPr indent="0" lvl="0" marL="0" marR="0" rtl="0" algn="ctr">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Patriarch ?  </a:t>
            </a:r>
            <a:endParaRPr/>
          </a:p>
          <a:p>
            <a:pPr indent="0" lvl="0" marL="0" marR="0" rtl="0" algn="ctr">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“The male head of a family or tribe.”</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334" name="Google Shape;334;p53"/>
          <p:cNvPicPr preferRelativeResize="0"/>
          <p:nvPr/>
        </p:nvPicPr>
        <p:blipFill rotWithShape="1">
          <a:blip r:embed="rId3">
            <a:alphaModFix/>
          </a:blip>
          <a:srcRect b="0" l="0" r="0" t="0"/>
          <a:stretch/>
        </p:blipFill>
        <p:spPr>
          <a:xfrm>
            <a:off x="2414862" y="2904847"/>
            <a:ext cx="7176915" cy="27226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4"/>
          <p:cNvSpPr/>
          <p:nvPr/>
        </p:nvSpPr>
        <p:spPr>
          <a:xfrm>
            <a:off x="368077" y="471991"/>
            <a:ext cx="8271426" cy="32316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 Abraham lived over 4000 years ago.</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 . He is first mentioned in Genesis 11 </a:t>
            </a:r>
            <a:r>
              <a:rPr b="0" i="0" lang="en-GB" sz="2800" u="none" cap="none" strike="noStrike">
                <a:solidFill>
                  <a:srgbClr val="000000"/>
                </a:solidFill>
                <a:latin typeface="Calibri"/>
                <a:ea typeface="Calibri"/>
                <a:cs typeface="Calibri"/>
                <a:sym typeface="Calibri"/>
              </a:rPr>
              <a:t>when we discover he was a shepherd and came from Ur in Mesopotamia - modern day Iraq.</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FF0000"/>
              </a:solidFill>
              <a:latin typeface="Arial"/>
              <a:ea typeface="Arial"/>
              <a:cs typeface="Arial"/>
              <a:sym typeface="Arial"/>
            </a:endParaRPr>
          </a:p>
        </p:txBody>
      </p:sp>
      <p:pic>
        <p:nvPicPr>
          <p:cNvPr id="340" name="Google Shape;340;p54"/>
          <p:cNvPicPr preferRelativeResize="0"/>
          <p:nvPr/>
        </p:nvPicPr>
        <p:blipFill rotWithShape="1">
          <a:blip r:embed="rId3">
            <a:alphaModFix/>
          </a:blip>
          <a:srcRect b="0" l="0" r="0" t="0"/>
          <a:stretch/>
        </p:blipFill>
        <p:spPr>
          <a:xfrm>
            <a:off x="8808025" y="629645"/>
            <a:ext cx="3079176" cy="4730883"/>
          </a:xfrm>
          <a:prstGeom prst="rect">
            <a:avLst/>
          </a:prstGeom>
          <a:noFill/>
          <a:ln>
            <a:noFill/>
          </a:ln>
        </p:spPr>
      </p:pic>
      <p:pic>
        <p:nvPicPr>
          <p:cNvPr id="341" name="Google Shape;341;p54"/>
          <p:cNvPicPr preferRelativeResize="0"/>
          <p:nvPr/>
        </p:nvPicPr>
        <p:blipFill rotWithShape="1">
          <a:blip r:embed="rId4">
            <a:alphaModFix/>
          </a:blip>
          <a:srcRect b="0" l="0" r="0" t="0"/>
          <a:stretch/>
        </p:blipFill>
        <p:spPr>
          <a:xfrm>
            <a:off x="2175548" y="3553143"/>
            <a:ext cx="4430204" cy="2882472"/>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p:nvPr/>
        </p:nvSpPr>
        <p:spPr>
          <a:xfrm>
            <a:off x="0" y="0"/>
            <a:ext cx="12192000" cy="79714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.Genesis 12 introduces the formal start of Judaism when God calls to Abram and he answers his call.</a:t>
            </a:r>
            <a:endParaRPr/>
          </a:p>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Therefore </a:t>
            </a:r>
            <a:r>
              <a:rPr b="0" i="0" lang="en-GB" sz="2800" u="none" cap="none" strike="noStrike">
                <a:solidFill>
                  <a:srgbClr val="FF0000"/>
                </a:solidFill>
                <a:latin typeface="Calibri"/>
                <a:ea typeface="Calibri"/>
                <a:cs typeface="Calibri"/>
                <a:sym typeface="Calibri"/>
              </a:rPr>
              <a:t>he is one of the founders of Judaism. His name changes from Abram to Abraham, meaning “father of multitudes.”</a:t>
            </a:r>
            <a:endParaRPr/>
          </a:p>
          <a:p>
            <a:pPr indent="0" lvl="0" marL="0" marR="0" rtl="0" algn="l">
              <a:lnSpc>
                <a:spcPct val="100000"/>
              </a:lnSpc>
              <a:spcBef>
                <a:spcPts val="0"/>
              </a:spcBef>
              <a:spcAft>
                <a:spcPts val="0"/>
              </a:spcAft>
              <a:buClr>
                <a:schemeClr val="dk1"/>
              </a:buClr>
              <a:buSzPts val="2800"/>
              <a:buFont typeface="Calibri"/>
              <a:buNone/>
            </a:pPr>
            <a:r>
              <a:t/>
            </a:r>
            <a:endParaRPr b="0" i="0" sz="2800" u="sng"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sng"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sng"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 He is seen as a role model and Jewish people  try to be as obedient as he was to God.</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FF0000"/>
              </a:solidFill>
              <a:latin typeface="Arial"/>
              <a:ea typeface="Arial"/>
              <a:cs typeface="Arial"/>
              <a:sym typeface="Arial"/>
            </a:endParaRPr>
          </a:p>
        </p:txBody>
      </p:sp>
      <p:pic>
        <p:nvPicPr>
          <p:cNvPr id="347" name="Google Shape;347;p55"/>
          <p:cNvPicPr preferRelativeResize="0"/>
          <p:nvPr/>
        </p:nvPicPr>
        <p:blipFill rotWithShape="1">
          <a:blip r:embed="rId3">
            <a:alphaModFix/>
          </a:blip>
          <a:srcRect b="0" l="0" r="0" t="0"/>
          <a:stretch/>
        </p:blipFill>
        <p:spPr>
          <a:xfrm>
            <a:off x="6812901" y="1773770"/>
            <a:ext cx="4572638" cy="3429479"/>
          </a:xfrm>
          <a:prstGeom prst="rect">
            <a:avLst/>
          </a:prstGeom>
          <a:noFill/>
          <a:ln>
            <a:noFill/>
          </a:ln>
        </p:spPr>
      </p:pic>
      <p:pic>
        <p:nvPicPr>
          <p:cNvPr id="348" name="Google Shape;348;p55"/>
          <p:cNvPicPr preferRelativeResize="0"/>
          <p:nvPr/>
        </p:nvPicPr>
        <p:blipFill rotWithShape="1">
          <a:blip r:embed="rId4">
            <a:alphaModFix/>
          </a:blip>
          <a:srcRect b="0" l="0" r="0" t="0"/>
          <a:stretch/>
        </p:blipFill>
        <p:spPr>
          <a:xfrm>
            <a:off x="1159500" y="2211389"/>
            <a:ext cx="3093556" cy="232016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6"/>
          <p:cNvSpPr/>
          <p:nvPr/>
        </p:nvSpPr>
        <p:spPr>
          <a:xfrm>
            <a:off x="-346841" y="-10190113"/>
            <a:ext cx="9490841" cy="83715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Abraham's life</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Map showing the places associated with Abraham Map of the locations in Abraham's story</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The story of Abraham and his descendents is found in the book of Genesis. We first meet him in Genesis chapter 11, although at this stage his name is Abram. There is very little biographical detail about him apart from the fact that he was a shepherd and came from Ur in Mesopotamia - modern day Iraq - after which he and his family moved, with his father Terah, to Haran.</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This is a polytheistic age, an age when people believed in and worshipped many gods. Yet within this atmosphere, Abram answers the call of God and it is because of this that he accepts and realises the reality of there being only one true God.</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In the Jewish tradition called Midrash (a Hebrew word which means 'interpretation' and relates to the way readings or biblical verses are understood), there are a number of stories about Abraham smashing his father's idols when he realises that there can be only one God of heaven and earth. It doesn't matter whether the stories are true or not. They acknowledge that Abraham was the first person to recognise and worship the one God. And so, monotheism was born.</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At the beginning of Genesis chapter 12, God asked Abram to leave his home and country and he makes Abram three promises: the promise of a relationship with God, numerous descendents and land.</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I will make you a great nation</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And I will bless you;</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I will make your name great,</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And you will be a blessing</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I will bless those who bless you,</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And whoever curses you I will curse;</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And all the peoples of the earth</a:t>
            </a:r>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Will be blessed through you</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Genesis 12:1-3</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The only problem is that both Abram and his wife, Sarai (later called Sarah) are old people and childless. They will have to leave their homeland and they don't even know who this God is! They seem to be an almost impossible set of promises for God to keep. But the amazing fact about Abram is that he does what he is asked. There are no signs or miracles; he has no scriptures or traditions on which to draw, so Abram has to place his trust in this nameless God. Consequently, Abram has gone down in history as a man of tremendous faith. As a result of his obedience, God changes his name to Abraham, meaning 'father of the people'.</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The ultimate test of Abraham's obedience, however, comes in Genesis 22 when he is asked to sacrifice his son by Sarah - Isaac. God had promised that Abraham's descendents would come through Isaac, so the level of faith he displays is quite astonishing. Abraham trusts God and takes his son, as directed, up a mountain. At the very last minute, God intervenes and spares Isaac's life by providing another animal (a ram) for sacrifice. The test is complete and God once more reiterates his promises to Abraham of land, descendents and a personal relationship.</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According to the Bible, Abraham is humanity's last chance to establish a relationship with God. At the beginning of the Bible in the creation narratives, Adam and Eve set in train a pattern of disobedience to God's commands which takes root. Even after the Great Flood, in which only Noah was saved, humanity once again comes perilously close to alienating themselves from their creator God. They build the tower of Babel (Genesis 11), a tower that seems like it will almost break through to the heavens and God again intervenes and scatters the people across the earth.</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Many scholars believe these stories were written to explain to people why the world is like it is and why humans are like they are. What is our place in the world? Why do we die? They address questions of life and death, rather than being simply explanations about how the world was created.</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At the end of Genesis 11, we are provided with a genealogy and Abraham becomes the new hope through which God will try and create a people to live by a certain set of values. The important thing to learn here is the uniqueness of the Covenant relationship between God and Abraham. For the first time, we see the beginning of a two-way relationship: God doing something for Abraham, and Abraham doing something for God. The blessings of God are passed on from one generation to another.</a:t>
            </a:r>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libri"/>
              <a:buNone/>
            </a:pPr>
            <a:r>
              <a:rPr b="0" i="0" lang="en-GB" sz="1000" u="none" cap="none" strike="noStrike">
                <a:solidFill>
                  <a:srgbClr val="000000"/>
                </a:solidFill>
                <a:latin typeface="Calibri"/>
                <a:ea typeface="Calibri"/>
                <a:cs typeface="Calibri"/>
                <a:sym typeface="Calibri"/>
              </a:rPr>
              <a:t>The story of Abraham is about obedience to the will of God - not blind obedience, because the Bible stories tell us that Abraham frequently challenged God and asked questions. But in the end, he trusted this God who had made such extraordinary promises and in so doing formed a very special and personal relationship with God which, believers will argue, has continued through to the present day.</a:t>
            </a:r>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56"/>
          <p:cNvSpPr txBox="1"/>
          <p:nvPr/>
        </p:nvSpPr>
        <p:spPr>
          <a:xfrm>
            <a:off x="1906074" y="196325"/>
            <a:ext cx="707050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The covenant</a:t>
            </a:r>
            <a:endParaRPr b="0" i="0" sz="2800" u="none" cap="none" strike="noStrike">
              <a:solidFill>
                <a:srgbClr val="FF0000"/>
              </a:solidFill>
              <a:latin typeface="Calibri"/>
              <a:ea typeface="Calibri"/>
              <a:cs typeface="Calibri"/>
              <a:sym typeface="Calibri"/>
            </a:endParaRPr>
          </a:p>
        </p:txBody>
      </p:sp>
      <p:sp>
        <p:nvSpPr>
          <p:cNvPr id="355" name="Google Shape;355;p56"/>
          <p:cNvSpPr/>
          <p:nvPr/>
        </p:nvSpPr>
        <p:spPr>
          <a:xfrm>
            <a:off x="6286500" y="855286"/>
            <a:ext cx="5905500" cy="1384995"/>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Question: Can you think of any covenants or agreements that are a part of our world ?</a:t>
            </a:r>
            <a:endParaRPr b="0" i="0" sz="2800" u="none" cap="none" strike="noStrike">
              <a:solidFill>
                <a:srgbClr val="000000"/>
              </a:solidFill>
              <a:latin typeface="Calibri"/>
              <a:ea typeface="Calibri"/>
              <a:cs typeface="Calibri"/>
              <a:sym typeface="Calibri"/>
            </a:endParaRPr>
          </a:p>
        </p:txBody>
      </p:sp>
      <p:sp>
        <p:nvSpPr>
          <p:cNvPr id="356" name="Google Shape;356;p56"/>
          <p:cNvSpPr/>
          <p:nvPr/>
        </p:nvSpPr>
        <p:spPr>
          <a:xfrm>
            <a:off x="296215" y="851789"/>
            <a:ext cx="3219718" cy="2163651"/>
          </a:xfrm>
          <a:prstGeom prst="irregularSeal1">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What is a covenant? </a:t>
            </a:r>
            <a:endParaRPr b="0" i="0" sz="2800" u="none" cap="none" strike="noStrike">
              <a:solidFill>
                <a:srgbClr val="000000"/>
              </a:solidFill>
              <a:latin typeface="Calibri"/>
              <a:ea typeface="Calibri"/>
              <a:cs typeface="Calibri"/>
              <a:sym typeface="Calibri"/>
            </a:endParaRPr>
          </a:p>
        </p:txBody>
      </p:sp>
      <p:sp>
        <p:nvSpPr>
          <p:cNvPr id="357" name="Google Shape;357;p56"/>
          <p:cNvSpPr/>
          <p:nvPr/>
        </p:nvSpPr>
        <p:spPr>
          <a:xfrm>
            <a:off x="3766554" y="2504769"/>
            <a:ext cx="4501682" cy="2246769"/>
          </a:xfrm>
          <a:prstGeom prst="rect">
            <a:avLst/>
          </a:prstGeom>
          <a:gradFill>
            <a:gsLst>
              <a:gs pos="0">
                <a:srgbClr val="FFBB82"/>
              </a:gs>
              <a:gs pos="35000">
                <a:srgbClr val="FFCFA8"/>
              </a:gs>
              <a:gs pos="100000">
                <a:srgbClr val="FFEBD9"/>
              </a:gs>
            </a:gsLst>
            <a:lin ang="162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Lets think about the covenant of marriage.</a:t>
            </a:r>
            <a:endParaRPr/>
          </a:p>
          <a:p>
            <a:pPr indent="0" lvl="0" marL="0" marR="0" rtl="0" algn="ctr">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What are the promises that two people make ?</a:t>
            </a:r>
            <a:endParaRPr/>
          </a:p>
        </p:txBody>
      </p:sp>
      <p:pic>
        <p:nvPicPr>
          <p:cNvPr id="358" name="Google Shape;358;p56"/>
          <p:cNvPicPr preferRelativeResize="0"/>
          <p:nvPr/>
        </p:nvPicPr>
        <p:blipFill rotWithShape="1">
          <a:blip r:embed="rId3">
            <a:alphaModFix/>
          </a:blip>
          <a:srcRect b="0" l="0" r="0" t="0"/>
          <a:stretch/>
        </p:blipFill>
        <p:spPr>
          <a:xfrm>
            <a:off x="333762" y="3389864"/>
            <a:ext cx="3144624" cy="2069413"/>
          </a:xfrm>
          <a:prstGeom prst="rect">
            <a:avLst/>
          </a:prstGeom>
          <a:noFill/>
          <a:ln>
            <a:noFill/>
          </a:ln>
        </p:spPr>
      </p:pic>
      <p:pic>
        <p:nvPicPr>
          <p:cNvPr id="359" name="Google Shape;359;p56"/>
          <p:cNvPicPr preferRelativeResize="0"/>
          <p:nvPr/>
        </p:nvPicPr>
        <p:blipFill rotWithShape="1">
          <a:blip r:embed="rId4">
            <a:alphaModFix/>
          </a:blip>
          <a:srcRect b="0" l="0" r="0" t="0"/>
          <a:stretch/>
        </p:blipFill>
        <p:spPr>
          <a:xfrm>
            <a:off x="8228145" y="2734340"/>
            <a:ext cx="3963855" cy="3666519"/>
          </a:xfrm>
          <a:prstGeom prst="rect">
            <a:avLst/>
          </a:prstGeom>
          <a:noFill/>
          <a:ln>
            <a:noFill/>
          </a:ln>
        </p:spPr>
      </p:pic>
      <p:pic>
        <p:nvPicPr>
          <p:cNvPr id="360" name="Google Shape;360;p56"/>
          <p:cNvPicPr preferRelativeResize="0"/>
          <p:nvPr/>
        </p:nvPicPr>
        <p:blipFill rotWithShape="1">
          <a:blip r:embed="rId5">
            <a:alphaModFix/>
          </a:blip>
          <a:srcRect b="0" l="0" r="0" t="0"/>
          <a:stretch/>
        </p:blipFill>
        <p:spPr>
          <a:xfrm>
            <a:off x="4696852" y="4943487"/>
            <a:ext cx="2476500" cy="184785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2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7"/>
          <p:cNvSpPr/>
          <p:nvPr/>
        </p:nvSpPr>
        <p:spPr>
          <a:xfrm>
            <a:off x="180305" y="346176"/>
            <a:ext cx="6709892" cy="569386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A covenant is an agreement between two groups of people or individuals.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Abrahamic covenants are a sacred agreement between God and Abraham. God sets specific conditions, and he promises to bless Abraham and all those that follow him if his conditions are obeyed.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It is a promise and is like a legal document. From now on God and Abraham are bound together. They are the chosen people. There is a link between the past and the present.</a:t>
            </a:r>
            <a:endParaRPr b="0" i="0" sz="2800" u="none" cap="none" strike="noStrike">
              <a:solidFill>
                <a:srgbClr val="FF0000"/>
              </a:solidFill>
              <a:latin typeface="Calibri"/>
              <a:ea typeface="Calibri"/>
              <a:cs typeface="Calibri"/>
              <a:sym typeface="Calibri"/>
            </a:endParaRPr>
          </a:p>
        </p:txBody>
      </p:sp>
      <p:pic>
        <p:nvPicPr>
          <p:cNvPr id="366" name="Google Shape;366;p57"/>
          <p:cNvPicPr preferRelativeResize="0"/>
          <p:nvPr/>
        </p:nvPicPr>
        <p:blipFill rotWithShape="1">
          <a:blip r:embed="rId3">
            <a:alphaModFix/>
          </a:blip>
          <a:srcRect b="0" l="0" r="0" t="0"/>
          <a:stretch/>
        </p:blipFill>
        <p:spPr>
          <a:xfrm>
            <a:off x="7032859" y="1711336"/>
            <a:ext cx="4572638" cy="34294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